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4.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0.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478" r:id="rId3"/>
    <p:sldId id="486" r:id="rId4"/>
    <p:sldId id="480" r:id="rId5"/>
    <p:sldId id="489" r:id="rId6"/>
    <p:sldId id="485" r:id="rId7"/>
    <p:sldId id="490" r:id="rId8"/>
    <p:sldId id="491" r:id="rId9"/>
    <p:sldId id="482" r:id="rId10"/>
    <p:sldId id="527" r:id="rId11"/>
    <p:sldId id="528" r:id="rId12"/>
    <p:sldId id="537" r:id="rId13"/>
    <p:sldId id="518" r:id="rId14"/>
    <p:sldId id="520" r:id="rId15"/>
    <p:sldId id="521" r:id="rId16"/>
    <p:sldId id="522" r:id="rId17"/>
    <p:sldId id="523" r:id="rId18"/>
    <p:sldId id="524" r:id="rId19"/>
    <p:sldId id="481" r:id="rId20"/>
    <p:sldId id="493" r:id="rId21"/>
    <p:sldId id="495" r:id="rId22"/>
    <p:sldId id="505" r:id="rId23"/>
  </p:sldIdLst>
  <p:sldSz cx="12192000" cy="6858000"/>
  <p:notesSz cx="6858000" cy="9144000"/>
  <p:embeddedFontLst>
    <p:embeddedFont>
      <p:font typeface="思源黑体 CN Bold" panose="020B0800000000000000" pitchFamily="34" charset="-122"/>
      <p:bold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5C"/>
    <a:srgbClr val="3187C6"/>
    <a:srgbClr val="F7C15D"/>
    <a:srgbClr val="DDECF7"/>
    <a:srgbClr val="F2F2F2"/>
    <a:srgbClr val="CDE3F3"/>
    <a:srgbClr val="004A82"/>
    <a:srgbClr val="FFFFFF"/>
    <a:srgbClr val="65A7D9"/>
    <a:srgbClr val="1D4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7" autoAdjust="0"/>
    <p:restoredTop sz="94660"/>
  </p:normalViewPr>
  <p:slideViewPr>
    <p:cSldViewPr snapToGrid="0">
      <p:cViewPr varScale="1">
        <p:scale>
          <a:sx n="61" d="100"/>
          <a:sy n="61" d="100"/>
        </p:scale>
        <p:origin x="78" y="948"/>
      </p:cViewPr>
      <p:guideLst>
        <p:guide orient="horz" pos="2160"/>
        <p:guide pos="1102"/>
      </p:guideLst>
    </p:cSldViewPr>
  </p:slideViewPr>
  <p:notesTextViewPr>
    <p:cViewPr>
      <p:scale>
        <a:sx n="1" d="1"/>
        <a:sy n="1" d="1"/>
      </p:scale>
      <p:origin x="0" y="0"/>
    </p:cViewPr>
  </p:notesTextViewPr>
  <p:sorterViewPr>
    <p:cViewPr>
      <p:scale>
        <a:sx n="128" d="100"/>
        <a:sy n="128" d="100"/>
      </p:scale>
      <p:origin x="0" y="-1574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xml"/><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9" name="图文框 18"/>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1" name="矩形 20"/>
          <p:cNvSpPr/>
          <p:nvPr userDrawn="1"/>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矩形 21"/>
          <p:cNvSpPr/>
          <p:nvPr userDrawn="1"/>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4" name="组合 23"/>
          <p:cNvGrpSpPr/>
          <p:nvPr userDrawn="1"/>
        </p:nvGrpSpPr>
        <p:grpSpPr>
          <a:xfrm>
            <a:off x="-913511" y="-1730840"/>
            <a:ext cx="13957141" cy="10476193"/>
            <a:chOff x="-913511" y="-1730840"/>
            <a:chExt cx="13957141" cy="10476193"/>
          </a:xfrm>
        </p:grpSpPr>
        <p:sp>
          <p:nvSpPr>
            <p:cNvPr id="25" name="斜纹 2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斜纹 27"/>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文框 5"/>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 name="图文框 6"/>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 name="矩形 7"/>
          <p:cNvSpPr/>
          <p:nvPr userDrawn="1"/>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9" name="矩形 8"/>
          <p:cNvSpPr/>
          <p:nvPr userDrawn="1"/>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0" name="矩形 9"/>
          <p:cNvSpPr/>
          <p:nvPr userDrawn="1"/>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1" name="矩形 10"/>
          <p:cNvSpPr/>
          <p:nvPr userDrawn="1"/>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2" name="矩形 11"/>
          <p:cNvSpPr/>
          <p:nvPr userDrawn="1"/>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3" name="矩形 12"/>
          <p:cNvSpPr/>
          <p:nvPr userDrawn="1"/>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4" name="矩形 13"/>
          <p:cNvSpPr/>
          <p:nvPr userDrawn="1"/>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矩形 14"/>
          <p:cNvSpPr/>
          <p:nvPr userDrawn="1"/>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userDrawn="1"/>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7" name="斜纹 16"/>
          <p:cNvSpPr/>
          <p:nvPr userDrawn="1"/>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8" name="斜纹 17"/>
          <p:cNvSpPr/>
          <p:nvPr userDrawn="1"/>
        </p:nvSpPr>
        <p:spPr>
          <a:xfrm rot="7976160" flipH="1">
            <a:off x="9786700" y="68799"/>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9" name="斜纹 18"/>
          <p:cNvSpPr/>
          <p:nvPr userDrawn="1"/>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矩形 23"/>
          <p:cNvSpPr/>
          <p:nvPr userDrawn="1"/>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720F0-B823-4B60-8E45-2EA48F4D966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2DCE8-BB96-407C-A723-39F591FD62D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svg"/><Relationship Id="rId7" Type="http://schemas.openxmlformats.org/officeDocument/2006/relationships/image" Target="../media/image57.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 Id="rId3" Type="http://schemas.openxmlformats.org/officeDocument/2006/relationships/image" Target="../media/image53.png"/><Relationship Id="rId2" Type="http://schemas.openxmlformats.org/officeDocument/2006/relationships/image" Target="../media/image52.svg"/><Relationship Id="rId15" Type="http://schemas.openxmlformats.org/officeDocument/2006/relationships/slideLayout" Target="../slideLayouts/slideLayout9.xml"/><Relationship Id="rId14" Type="http://schemas.openxmlformats.org/officeDocument/2006/relationships/image" Target="../media/image64.svg"/><Relationship Id="rId13" Type="http://schemas.openxmlformats.org/officeDocument/2006/relationships/image" Target="../media/image63.png"/><Relationship Id="rId12" Type="http://schemas.openxmlformats.org/officeDocument/2006/relationships/image" Target="../media/image62.svg"/><Relationship Id="rId11" Type="http://schemas.openxmlformats.org/officeDocument/2006/relationships/image" Target="../media/image61.png"/><Relationship Id="rId10" Type="http://schemas.openxmlformats.org/officeDocument/2006/relationships/image" Target="../media/image60.svg"/><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70.svg"/><Relationship Id="rId7" Type="http://schemas.openxmlformats.org/officeDocument/2006/relationships/image" Target="../media/image69.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3" Type="http://schemas.openxmlformats.org/officeDocument/2006/relationships/image" Target="../media/image65.png"/><Relationship Id="rId2" Type="http://schemas.openxmlformats.org/officeDocument/2006/relationships/image" Target="../media/image53.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microsoft.com/office/2007/relationships/hdphoto" Target="../media/image2.wdp"/><Relationship Id="rId11" Type="http://schemas.openxmlformats.org/officeDocument/2006/relationships/slideLayout" Target="../slideLayouts/slideLayout9.xml"/><Relationship Id="rId10" Type="http://schemas.openxmlformats.org/officeDocument/2006/relationships/image" Target="../media/image10.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12.svg"/><Relationship Id="rId17" Type="http://schemas.openxmlformats.org/officeDocument/2006/relationships/slideLayout" Target="../slideLayouts/slideLayout9.xml"/><Relationship Id="rId16" Type="http://schemas.openxmlformats.org/officeDocument/2006/relationships/image" Target="../media/image26.svg"/><Relationship Id="rId15" Type="http://schemas.openxmlformats.org/officeDocument/2006/relationships/image" Target="../media/image25.png"/><Relationship Id="rId14" Type="http://schemas.openxmlformats.org/officeDocument/2006/relationships/image" Target="../media/image24.svg"/><Relationship Id="rId13" Type="http://schemas.openxmlformats.org/officeDocument/2006/relationships/image" Target="../media/image23.png"/><Relationship Id="rId12" Type="http://schemas.openxmlformats.org/officeDocument/2006/relationships/image" Target="../media/image22.svg"/><Relationship Id="rId11" Type="http://schemas.openxmlformats.org/officeDocument/2006/relationships/image" Target="../media/image21.png"/><Relationship Id="rId10" Type="http://schemas.openxmlformats.org/officeDocument/2006/relationships/image" Target="../media/image20.sv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34.svg"/><Relationship Id="rId7" Type="http://schemas.openxmlformats.org/officeDocument/2006/relationships/image" Target="../media/image33.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9" Type="http://schemas.openxmlformats.org/officeDocument/2006/relationships/image" Target="../media/image35.jpeg"/><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0" Type="http://schemas.openxmlformats.org/officeDocument/2006/relationships/slideLayout" Target="../slideLayouts/slideLayout9.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6" name="文本框 45"/>
          <p:cNvSpPr txBox="1"/>
          <p:nvPr/>
        </p:nvSpPr>
        <p:spPr>
          <a:xfrm>
            <a:off x="4796718" y="1596403"/>
            <a:ext cx="309880" cy="1322070"/>
          </a:xfrm>
          <a:prstGeom prst="rect">
            <a:avLst/>
          </a:prstGeom>
          <a:solidFill>
            <a:schemeClr val="bg1"/>
          </a:solidFill>
        </p:spPr>
        <p:txBody>
          <a:bodyPr wrap="none" rtlCol="0">
            <a:spAutoFit/>
          </a:bodyPr>
          <a:lstStyle/>
          <a:p>
            <a:endParaRPr lang="zh-CN" altLang="en-US" sz="8000" dirty="0">
              <a:solidFill>
                <a:srgbClr val="F7C15D"/>
              </a:solidFill>
              <a:latin typeface="思源黑体 CN Bold" panose="020B0800000000000000" pitchFamily="34" charset="-122"/>
              <a:ea typeface="思源黑体 CN Bold" panose="020B0800000000000000" pitchFamily="34" charset="-122"/>
            </a:endParaRPr>
          </a:p>
        </p:txBody>
      </p:sp>
      <p:sp>
        <p:nvSpPr>
          <p:cNvPr id="47" name="文本框 46"/>
          <p:cNvSpPr txBox="1"/>
          <p:nvPr/>
        </p:nvSpPr>
        <p:spPr>
          <a:xfrm>
            <a:off x="913446" y="2810485"/>
            <a:ext cx="9098280" cy="922020"/>
          </a:xfrm>
          <a:prstGeom prst="rect">
            <a:avLst/>
          </a:prstGeom>
          <a:noFill/>
        </p:spPr>
        <p:txBody>
          <a:bodyPr wrap="none" rtlCol="0">
            <a:spAutoFit/>
          </a:bodyPr>
          <a:lstStyle/>
          <a:p>
            <a:r>
              <a:rPr lang="zh-CN" altLang="en-US" sz="5400" b="1" dirty="0">
                <a:solidFill>
                  <a:srgbClr val="123046"/>
                </a:solidFill>
                <a:ea typeface="思源黑体 CN Bold" panose="020B0800000000000000" pitchFamily="34" charset="-122"/>
              </a:rPr>
              <a:t>书店书刊出售和零售管理</a:t>
            </a:r>
            <a:r>
              <a:rPr lang="zh-CN" altLang="en-US" sz="5400" b="1" dirty="0">
                <a:solidFill>
                  <a:srgbClr val="123046"/>
                </a:solidFill>
                <a:ea typeface="思源黑体 CN Bold" panose="020B0800000000000000" pitchFamily="34" charset="-122"/>
              </a:rPr>
              <a:t>系统</a:t>
            </a:r>
            <a:endParaRPr lang="zh-CN" altLang="en-US" sz="5400" b="1" dirty="0">
              <a:solidFill>
                <a:srgbClr val="123046"/>
              </a:solidFill>
              <a:ea typeface="思源黑体 CN Bold" panose="020B0800000000000000" pitchFamily="34" charset="-122"/>
            </a:endParaRPr>
          </a:p>
        </p:txBody>
      </p:sp>
      <p:sp>
        <p:nvSpPr>
          <p:cNvPr id="8" name="文本框 7"/>
          <p:cNvSpPr txBox="1"/>
          <p:nvPr/>
        </p:nvSpPr>
        <p:spPr>
          <a:xfrm>
            <a:off x="8631711" y="5702174"/>
            <a:ext cx="2394585" cy="368300"/>
          </a:xfrm>
          <a:prstGeom prst="rect">
            <a:avLst/>
          </a:prstGeom>
          <a:noFill/>
        </p:spPr>
        <p:txBody>
          <a:bodyPr wrap="none" rtlCol="0">
            <a:spAutoFit/>
          </a:bodyPr>
          <a:lstStyle/>
          <a:p>
            <a:r>
              <a:rPr lang="zh-CN" altLang="en-US" sz="1800" dirty="0">
                <a:solidFill>
                  <a:srgbClr val="0B1D2B"/>
                </a:solidFill>
                <a:latin typeface="思源黑体 CN Bold" panose="020B0800000000000000" pitchFamily="34" charset="-122"/>
                <a:ea typeface="思源黑体 CN Bold" panose="020B0800000000000000" pitchFamily="34" charset="-122"/>
              </a:rPr>
              <a:t>日期</a:t>
            </a:r>
            <a:r>
              <a:rPr lang="en-US" altLang="zh-CN" sz="1800" dirty="0">
                <a:solidFill>
                  <a:srgbClr val="0B1D2B"/>
                </a:solidFill>
                <a:latin typeface="思源黑体 CN Bold" panose="020B0800000000000000" pitchFamily="34" charset="-122"/>
                <a:ea typeface="思源黑体 CN Bold" panose="020B0800000000000000" pitchFamily="34" charset="-122"/>
              </a:rPr>
              <a:t>: 2022</a:t>
            </a:r>
            <a:r>
              <a:rPr lang="zh-CN" altLang="en-US" sz="1800" dirty="0">
                <a:solidFill>
                  <a:srgbClr val="0B1D2B"/>
                </a:solidFill>
                <a:latin typeface="思源黑体 CN Bold" panose="020B0800000000000000" pitchFamily="34" charset="-122"/>
                <a:ea typeface="思源黑体 CN Bold" panose="020B0800000000000000" pitchFamily="34" charset="-122"/>
              </a:rPr>
              <a:t>年</a:t>
            </a:r>
            <a:r>
              <a:rPr lang="en-US" altLang="zh-CN" sz="1800" dirty="0">
                <a:solidFill>
                  <a:srgbClr val="0B1D2B"/>
                </a:solidFill>
                <a:latin typeface="思源黑体 CN Bold" panose="020B0800000000000000" pitchFamily="34" charset="-122"/>
                <a:ea typeface="思源黑体 CN Bold" panose="020B0800000000000000" pitchFamily="34" charset="-122"/>
              </a:rPr>
              <a:t>6</a:t>
            </a:r>
            <a:r>
              <a:rPr lang="zh-CN" altLang="en-US" sz="1800" dirty="0">
                <a:solidFill>
                  <a:srgbClr val="0B1D2B"/>
                </a:solidFill>
                <a:latin typeface="思源黑体 CN Bold" panose="020B0800000000000000" pitchFamily="34" charset="-122"/>
                <a:ea typeface="思源黑体 CN Bold" panose="020B0800000000000000" pitchFamily="34" charset="-122"/>
              </a:rPr>
              <a:t>月</a:t>
            </a:r>
            <a:r>
              <a:rPr lang="en-US" altLang="zh-CN" sz="1800" dirty="0">
                <a:solidFill>
                  <a:srgbClr val="0B1D2B"/>
                </a:solidFill>
                <a:latin typeface="思源黑体 CN Bold" panose="020B0800000000000000" pitchFamily="34" charset="-122"/>
                <a:ea typeface="思源黑体 CN Bold" panose="020B0800000000000000" pitchFamily="34" charset="-122"/>
              </a:rPr>
              <a:t>24</a:t>
            </a:r>
            <a:r>
              <a:rPr lang="zh-CN" altLang="en-US" sz="1800" dirty="0">
                <a:solidFill>
                  <a:srgbClr val="0B1D2B"/>
                </a:solidFill>
                <a:latin typeface="思源黑体 CN Bold" panose="020B0800000000000000" pitchFamily="34" charset="-122"/>
                <a:ea typeface="思源黑体 CN Bold" panose="020B0800000000000000" pitchFamily="34" charset="-122"/>
              </a:rPr>
              <a:t>日</a:t>
            </a:r>
            <a:endParaRPr lang="zh-CN" altLang="en-US" sz="1800" dirty="0">
              <a:solidFill>
                <a:srgbClr val="0B1D2B"/>
              </a:solidFill>
              <a:latin typeface="思源黑体 CN Bold" panose="020B0800000000000000" pitchFamily="34" charset="-122"/>
              <a:ea typeface="思源黑体 CN Bold" panose="020B0800000000000000" pitchFamily="34" charset="-122"/>
            </a:endParaRP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 name="文本框 1"/>
          <p:cNvSpPr txBox="1"/>
          <p:nvPr/>
        </p:nvSpPr>
        <p:spPr>
          <a:xfrm>
            <a:off x="6648450" y="4905375"/>
            <a:ext cx="3362960" cy="368300"/>
          </a:xfrm>
          <a:prstGeom prst="rect">
            <a:avLst/>
          </a:prstGeom>
          <a:noFill/>
        </p:spPr>
        <p:txBody>
          <a:bodyPr wrap="none" rtlCol="0">
            <a:spAutoFit/>
          </a:bodyPr>
          <a:p>
            <a:r>
              <a:rPr lang="zh-CN" altLang="en-US"/>
              <a:t>小组成员：邵彦杰</a:t>
            </a:r>
            <a:r>
              <a:rPr lang="en-US" altLang="zh-CN"/>
              <a:t>  </a:t>
            </a:r>
            <a:r>
              <a:rPr lang="zh-CN" altLang="en-US"/>
              <a:t>郭创</a:t>
            </a:r>
            <a:r>
              <a:rPr lang="en-US" altLang="zh-CN"/>
              <a:t>  </a:t>
            </a:r>
            <a:r>
              <a:rPr lang="zh-CN" altLang="en-US"/>
              <a:t>阮大泉</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98600" y="775335"/>
            <a:ext cx="1783080" cy="368300"/>
          </a:xfrm>
          <a:prstGeom prst="rect">
            <a:avLst/>
          </a:prstGeom>
          <a:noFill/>
        </p:spPr>
        <p:txBody>
          <a:bodyPr wrap="none" rtlCol="0" anchor="t">
            <a:spAutoFit/>
          </a:bodyPr>
          <a:p>
            <a:r>
              <a:rPr lang="zh-CN" altLang="en-US"/>
              <a:t>登录</a:t>
            </a:r>
            <a:r>
              <a:rPr lang="zh-CN" altLang="en-US"/>
              <a:t>和注册功能</a:t>
            </a:r>
            <a:endParaRPr lang="zh-CN" altLang="en-US"/>
          </a:p>
        </p:txBody>
      </p:sp>
      <p:pic>
        <p:nvPicPr>
          <p:cNvPr id="3" name="图片 2"/>
          <p:cNvPicPr>
            <a:picLocks noChangeAspect="1"/>
          </p:cNvPicPr>
          <p:nvPr/>
        </p:nvPicPr>
        <p:blipFill>
          <a:blip r:embed="rId1"/>
          <a:stretch>
            <a:fillRect/>
          </a:stretch>
        </p:blipFill>
        <p:spPr>
          <a:xfrm>
            <a:off x="1222375" y="2096135"/>
            <a:ext cx="4754880" cy="3710940"/>
          </a:xfrm>
          <a:prstGeom prst="rect">
            <a:avLst/>
          </a:prstGeom>
        </p:spPr>
      </p:pic>
      <p:sp>
        <p:nvSpPr>
          <p:cNvPr id="4" name="文本框 3"/>
          <p:cNvSpPr txBox="1"/>
          <p:nvPr/>
        </p:nvSpPr>
        <p:spPr>
          <a:xfrm>
            <a:off x="1498600" y="1359535"/>
            <a:ext cx="7556500" cy="368300"/>
          </a:xfrm>
          <a:prstGeom prst="rect">
            <a:avLst/>
          </a:prstGeom>
          <a:noFill/>
        </p:spPr>
        <p:txBody>
          <a:bodyPr wrap="square" rtlCol="0">
            <a:spAutoFit/>
          </a:bodyPr>
          <a:p>
            <a:r>
              <a:rPr lang="zh-CN" altLang="en-US"/>
              <a:t>如果登录的用户不存在或者注册的用户已存在，提示</a:t>
            </a:r>
            <a:r>
              <a:rPr lang="zh-CN" altLang="en-US"/>
              <a:t>错误</a:t>
            </a:r>
            <a:endParaRPr lang="zh-CN" altLang="en-US"/>
          </a:p>
        </p:txBody>
      </p:sp>
      <p:pic>
        <p:nvPicPr>
          <p:cNvPr id="5" name="图片 4"/>
          <p:cNvPicPr>
            <a:picLocks noChangeAspect="1"/>
          </p:cNvPicPr>
          <p:nvPr/>
        </p:nvPicPr>
        <p:blipFill>
          <a:blip r:embed="rId2"/>
          <a:stretch>
            <a:fillRect/>
          </a:stretch>
        </p:blipFill>
        <p:spPr>
          <a:xfrm>
            <a:off x="6296660" y="2095500"/>
            <a:ext cx="4528185" cy="37115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78280" y="765175"/>
            <a:ext cx="1554480" cy="368300"/>
          </a:xfrm>
          <a:prstGeom prst="rect">
            <a:avLst/>
          </a:prstGeom>
          <a:noFill/>
        </p:spPr>
        <p:txBody>
          <a:bodyPr wrap="none" rtlCol="0" anchor="t">
            <a:spAutoFit/>
          </a:bodyPr>
          <a:p>
            <a:r>
              <a:rPr lang="zh-CN" altLang="en-US"/>
              <a:t>修改</a:t>
            </a:r>
            <a:r>
              <a:rPr lang="zh-CN" altLang="en-US"/>
              <a:t>密码功能</a:t>
            </a:r>
            <a:endParaRPr lang="zh-CN" altLang="en-US"/>
          </a:p>
        </p:txBody>
      </p:sp>
      <p:pic>
        <p:nvPicPr>
          <p:cNvPr id="3" name="图片 2"/>
          <p:cNvPicPr>
            <a:picLocks noChangeAspect="1"/>
          </p:cNvPicPr>
          <p:nvPr/>
        </p:nvPicPr>
        <p:blipFill>
          <a:blip r:embed="rId1"/>
          <a:stretch>
            <a:fillRect/>
          </a:stretch>
        </p:blipFill>
        <p:spPr>
          <a:xfrm>
            <a:off x="3878580" y="2144395"/>
            <a:ext cx="4434840" cy="2933700"/>
          </a:xfrm>
          <a:prstGeom prst="rect">
            <a:avLst/>
          </a:prstGeom>
        </p:spPr>
      </p:pic>
      <p:pic>
        <p:nvPicPr>
          <p:cNvPr id="4" name="图片 3"/>
          <p:cNvPicPr>
            <a:picLocks noChangeAspect="1"/>
          </p:cNvPicPr>
          <p:nvPr/>
        </p:nvPicPr>
        <p:blipFill>
          <a:blip r:embed="rId2"/>
          <a:stretch>
            <a:fillRect/>
          </a:stretch>
        </p:blipFill>
        <p:spPr>
          <a:xfrm>
            <a:off x="3928110" y="5369560"/>
            <a:ext cx="4335780" cy="541020"/>
          </a:xfrm>
          <a:prstGeom prst="rect">
            <a:avLst/>
          </a:prstGeom>
        </p:spPr>
      </p:pic>
      <p:sp>
        <p:nvSpPr>
          <p:cNvPr id="5" name="文本框 4"/>
          <p:cNvSpPr txBox="1"/>
          <p:nvPr/>
        </p:nvSpPr>
        <p:spPr>
          <a:xfrm>
            <a:off x="1478280" y="1484630"/>
            <a:ext cx="9544685" cy="368300"/>
          </a:xfrm>
          <a:prstGeom prst="rect">
            <a:avLst/>
          </a:prstGeom>
          <a:noFill/>
        </p:spPr>
        <p:txBody>
          <a:bodyPr wrap="square" rtlCol="0">
            <a:spAutoFit/>
          </a:bodyPr>
          <a:p>
            <a:r>
              <a:rPr lang="zh-CN" altLang="en-US"/>
              <a:t>修改密码，将</a:t>
            </a:r>
            <a:r>
              <a:rPr lang="en-US" altLang="zh-CN"/>
              <a:t>888888</a:t>
            </a:r>
            <a:r>
              <a:rPr lang="zh-CN" altLang="en-US"/>
              <a:t>改为</a:t>
            </a:r>
            <a:r>
              <a:rPr lang="en-US" altLang="zh-CN"/>
              <a:t>666666</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98600" y="775335"/>
            <a:ext cx="2240280" cy="368300"/>
          </a:xfrm>
          <a:prstGeom prst="rect">
            <a:avLst/>
          </a:prstGeom>
          <a:noFill/>
        </p:spPr>
        <p:txBody>
          <a:bodyPr wrap="none" rtlCol="0" anchor="t">
            <a:spAutoFit/>
          </a:bodyPr>
          <a:p>
            <a:r>
              <a:rPr lang="zh-CN" altLang="en-US"/>
              <a:t>用户功能之查询</a:t>
            </a:r>
            <a:r>
              <a:rPr lang="zh-CN" altLang="en-US"/>
              <a:t>图书</a:t>
            </a:r>
            <a:endParaRPr lang="zh-CN" altLang="en-US"/>
          </a:p>
        </p:txBody>
      </p:sp>
      <p:sp>
        <p:nvSpPr>
          <p:cNvPr id="4" name="文本框 3"/>
          <p:cNvSpPr txBox="1"/>
          <p:nvPr/>
        </p:nvSpPr>
        <p:spPr>
          <a:xfrm>
            <a:off x="1498600" y="1583690"/>
            <a:ext cx="9341485" cy="368300"/>
          </a:xfrm>
          <a:prstGeom prst="rect">
            <a:avLst/>
          </a:prstGeom>
          <a:noFill/>
        </p:spPr>
        <p:txBody>
          <a:bodyPr wrap="square" rtlCol="0">
            <a:spAutoFit/>
          </a:bodyPr>
          <a:p>
            <a:r>
              <a:rPr lang="zh-CN" altLang="en-US" b="1"/>
              <a:t>用户输入关键词进行模糊查询，输入关键词</a:t>
            </a:r>
            <a:r>
              <a:rPr lang="en-US" altLang="zh-CN" b="1"/>
              <a:t>‘</a:t>
            </a:r>
            <a:r>
              <a:rPr lang="zh-CN" altLang="en-US" b="1"/>
              <a:t>计</a:t>
            </a:r>
            <a:r>
              <a:rPr lang="en-US" altLang="zh-CN" b="1"/>
              <a:t>’</a:t>
            </a:r>
            <a:r>
              <a:rPr lang="zh-CN" altLang="en-US" b="1"/>
              <a:t>，查询图书名包含计的</a:t>
            </a:r>
            <a:r>
              <a:rPr lang="zh-CN" altLang="en-US" b="1"/>
              <a:t>图书</a:t>
            </a:r>
            <a:endParaRPr lang="zh-CN" altLang="en-US" b="1"/>
          </a:p>
        </p:txBody>
      </p:sp>
      <p:pic>
        <p:nvPicPr>
          <p:cNvPr id="5" name="图片 4"/>
          <p:cNvPicPr>
            <a:picLocks noChangeAspect="1"/>
          </p:cNvPicPr>
          <p:nvPr/>
        </p:nvPicPr>
        <p:blipFill>
          <a:blip r:embed="rId1"/>
          <a:stretch>
            <a:fillRect/>
          </a:stretch>
        </p:blipFill>
        <p:spPr>
          <a:xfrm>
            <a:off x="1352550" y="3164205"/>
            <a:ext cx="9486900" cy="1645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89075" y="756920"/>
            <a:ext cx="2926080" cy="368300"/>
          </a:xfrm>
          <a:prstGeom prst="rect">
            <a:avLst/>
          </a:prstGeom>
          <a:noFill/>
        </p:spPr>
        <p:txBody>
          <a:bodyPr wrap="none" rtlCol="0" anchor="t">
            <a:spAutoFit/>
          </a:bodyPr>
          <a:p>
            <a:r>
              <a:rPr lang="zh-CN" altLang="en-US"/>
              <a:t>用户功能之借阅和购买</a:t>
            </a:r>
            <a:r>
              <a:rPr lang="zh-CN" altLang="en-US"/>
              <a:t>图书</a:t>
            </a:r>
            <a:endParaRPr lang="zh-CN" altLang="en-US"/>
          </a:p>
        </p:txBody>
      </p:sp>
      <p:sp>
        <p:nvSpPr>
          <p:cNvPr id="4" name="文本框 3"/>
          <p:cNvSpPr txBox="1"/>
          <p:nvPr/>
        </p:nvSpPr>
        <p:spPr>
          <a:xfrm>
            <a:off x="1489075" y="1721485"/>
            <a:ext cx="8889365" cy="368300"/>
          </a:xfrm>
          <a:prstGeom prst="rect">
            <a:avLst/>
          </a:prstGeom>
          <a:noFill/>
        </p:spPr>
        <p:txBody>
          <a:bodyPr wrap="square" rtlCol="0">
            <a:spAutoFit/>
          </a:bodyPr>
          <a:p>
            <a:r>
              <a:rPr lang="zh-CN" altLang="en-US"/>
              <a:t>提供借阅和查询两个按钮，打勾后并指定数量，可已选择借阅和</a:t>
            </a:r>
            <a:r>
              <a:rPr lang="zh-CN" altLang="en-US"/>
              <a:t>购买</a:t>
            </a:r>
            <a:endParaRPr lang="zh-CN" altLang="en-US"/>
          </a:p>
        </p:txBody>
      </p:sp>
      <p:pic>
        <p:nvPicPr>
          <p:cNvPr id="5" name="图片 4"/>
          <p:cNvPicPr>
            <a:picLocks noChangeAspect="1"/>
          </p:cNvPicPr>
          <p:nvPr/>
        </p:nvPicPr>
        <p:blipFill>
          <a:blip r:embed="rId1"/>
          <a:stretch>
            <a:fillRect/>
          </a:stretch>
        </p:blipFill>
        <p:spPr>
          <a:xfrm>
            <a:off x="1489075" y="2322830"/>
            <a:ext cx="9159240" cy="3460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33195" y="756920"/>
            <a:ext cx="3383280" cy="368300"/>
          </a:xfrm>
          <a:prstGeom prst="rect">
            <a:avLst/>
          </a:prstGeom>
          <a:noFill/>
        </p:spPr>
        <p:txBody>
          <a:bodyPr wrap="none" rtlCol="0" anchor="t">
            <a:spAutoFit/>
          </a:bodyPr>
          <a:p>
            <a:r>
              <a:rPr lang="zh-CN" altLang="en-US"/>
              <a:t>用户功能之查询</a:t>
            </a:r>
            <a:r>
              <a:rPr lang="zh-CN" altLang="en-US"/>
              <a:t>借阅和归还</a:t>
            </a:r>
            <a:r>
              <a:rPr lang="zh-CN" altLang="en-US"/>
              <a:t>图书</a:t>
            </a:r>
            <a:endParaRPr lang="zh-CN" altLang="en-US"/>
          </a:p>
        </p:txBody>
      </p:sp>
      <p:sp>
        <p:nvSpPr>
          <p:cNvPr id="5" name="文本框 4"/>
          <p:cNvSpPr txBox="1"/>
          <p:nvPr/>
        </p:nvSpPr>
        <p:spPr>
          <a:xfrm>
            <a:off x="1433195" y="1597660"/>
            <a:ext cx="7314565" cy="368300"/>
          </a:xfrm>
          <a:prstGeom prst="rect">
            <a:avLst/>
          </a:prstGeom>
          <a:noFill/>
        </p:spPr>
        <p:txBody>
          <a:bodyPr wrap="square" rtlCol="0">
            <a:spAutoFit/>
          </a:bodyPr>
          <a:p>
            <a:r>
              <a:rPr lang="zh-CN" altLang="en-US"/>
              <a:t>提供归还按钮，用户将要归还的图书打勾，点击归还</a:t>
            </a:r>
            <a:r>
              <a:rPr lang="zh-CN" altLang="en-US"/>
              <a:t>即可</a:t>
            </a:r>
            <a:endParaRPr lang="zh-CN" altLang="en-US"/>
          </a:p>
        </p:txBody>
      </p:sp>
      <p:pic>
        <p:nvPicPr>
          <p:cNvPr id="2" name="图片 1"/>
          <p:cNvPicPr>
            <a:picLocks noChangeAspect="1"/>
          </p:cNvPicPr>
          <p:nvPr/>
        </p:nvPicPr>
        <p:blipFill>
          <a:blip r:embed="rId1"/>
          <a:stretch>
            <a:fillRect/>
          </a:stretch>
        </p:blipFill>
        <p:spPr>
          <a:xfrm>
            <a:off x="1122045" y="3338830"/>
            <a:ext cx="9725025" cy="17830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33195" y="756920"/>
            <a:ext cx="3154680" cy="368300"/>
          </a:xfrm>
          <a:prstGeom prst="rect">
            <a:avLst/>
          </a:prstGeom>
          <a:noFill/>
        </p:spPr>
        <p:txBody>
          <a:bodyPr wrap="none" rtlCol="0" anchor="t">
            <a:spAutoFit/>
          </a:bodyPr>
          <a:p>
            <a:r>
              <a:rPr lang="zh-CN" altLang="en-US"/>
              <a:t>管理员</a:t>
            </a:r>
            <a:r>
              <a:rPr lang="zh-CN" altLang="en-US"/>
              <a:t>之增加图书和</a:t>
            </a:r>
            <a:r>
              <a:rPr lang="zh-CN" altLang="en-US"/>
              <a:t>用户功能</a:t>
            </a:r>
            <a:endParaRPr lang="zh-CN" altLang="en-US"/>
          </a:p>
        </p:txBody>
      </p:sp>
      <p:sp>
        <p:nvSpPr>
          <p:cNvPr id="5" name="文本框 4"/>
          <p:cNvSpPr txBox="1"/>
          <p:nvPr/>
        </p:nvSpPr>
        <p:spPr>
          <a:xfrm>
            <a:off x="1433195" y="1659255"/>
            <a:ext cx="8815070" cy="645160"/>
          </a:xfrm>
          <a:prstGeom prst="rect">
            <a:avLst/>
          </a:prstGeom>
          <a:noFill/>
        </p:spPr>
        <p:txBody>
          <a:bodyPr wrap="square" rtlCol="0">
            <a:spAutoFit/>
          </a:bodyPr>
          <a:p>
            <a:r>
              <a:rPr lang="zh-CN" altLang="en-US"/>
              <a:t>管理员可添加用户和图书，要保证主键不能重复，添加图书（书号</a:t>
            </a:r>
            <a:r>
              <a:rPr lang="en-US" altLang="zh-CN"/>
              <a:t>10</a:t>
            </a:r>
            <a:r>
              <a:rPr lang="zh-CN" altLang="en-US"/>
              <a:t>，书名：数据库该类），添加用户（借阅证号</a:t>
            </a:r>
            <a:r>
              <a:rPr lang="en-US" altLang="zh-CN"/>
              <a:t>222333</a:t>
            </a:r>
            <a:r>
              <a:rPr lang="zh-CN" altLang="en-US"/>
              <a:t>，姓名</a:t>
            </a:r>
            <a:r>
              <a:rPr lang="zh-CN" altLang="en-US"/>
              <a:t>小王）</a:t>
            </a:r>
            <a:endParaRPr lang="zh-CN" altLang="en-US"/>
          </a:p>
        </p:txBody>
      </p:sp>
      <p:pic>
        <p:nvPicPr>
          <p:cNvPr id="6" name="图片 5"/>
          <p:cNvPicPr>
            <a:picLocks noChangeAspect="1"/>
          </p:cNvPicPr>
          <p:nvPr/>
        </p:nvPicPr>
        <p:blipFill>
          <a:blip r:embed="rId1"/>
          <a:stretch>
            <a:fillRect/>
          </a:stretch>
        </p:blipFill>
        <p:spPr>
          <a:xfrm>
            <a:off x="2277745" y="2561590"/>
            <a:ext cx="3052445" cy="2639695"/>
          </a:xfrm>
          <a:prstGeom prst="rect">
            <a:avLst/>
          </a:prstGeom>
        </p:spPr>
      </p:pic>
      <p:pic>
        <p:nvPicPr>
          <p:cNvPr id="7" name="图片 6"/>
          <p:cNvPicPr>
            <a:picLocks noChangeAspect="1"/>
          </p:cNvPicPr>
          <p:nvPr/>
        </p:nvPicPr>
        <p:blipFill>
          <a:blip r:embed="rId2"/>
          <a:stretch>
            <a:fillRect/>
          </a:stretch>
        </p:blipFill>
        <p:spPr>
          <a:xfrm>
            <a:off x="6524625" y="2561590"/>
            <a:ext cx="3230245" cy="2639695"/>
          </a:xfrm>
          <a:prstGeom prst="rect">
            <a:avLst/>
          </a:prstGeom>
        </p:spPr>
      </p:pic>
      <p:pic>
        <p:nvPicPr>
          <p:cNvPr id="2" name="图片 1"/>
          <p:cNvPicPr>
            <a:picLocks noChangeAspect="1"/>
          </p:cNvPicPr>
          <p:nvPr/>
        </p:nvPicPr>
        <p:blipFill>
          <a:blip r:embed="rId3"/>
          <a:stretch>
            <a:fillRect/>
          </a:stretch>
        </p:blipFill>
        <p:spPr>
          <a:xfrm>
            <a:off x="6524625" y="5201920"/>
            <a:ext cx="3229610" cy="584200"/>
          </a:xfrm>
          <a:prstGeom prst="rect">
            <a:avLst/>
          </a:prstGeom>
        </p:spPr>
      </p:pic>
      <p:pic>
        <p:nvPicPr>
          <p:cNvPr id="4" name="图片 3"/>
          <p:cNvPicPr>
            <a:picLocks noChangeAspect="1"/>
          </p:cNvPicPr>
          <p:nvPr/>
        </p:nvPicPr>
        <p:blipFill>
          <a:blip r:embed="rId4"/>
          <a:stretch>
            <a:fillRect/>
          </a:stretch>
        </p:blipFill>
        <p:spPr>
          <a:xfrm>
            <a:off x="1527810" y="5215890"/>
            <a:ext cx="4196715" cy="5562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33195" y="756920"/>
            <a:ext cx="4983480" cy="368300"/>
          </a:xfrm>
          <a:prstGeom prst="rect">
            <a:avLst/>
          </a:prstGeom>
          <a:noFill/>
        </p:spPr>
        <p:txBody>
          <a:bodyPr wrap="none" rtlCol="0" anchor="t">
            <a:spAutoFit/>
          </a:bodyPr>
          <a:p>
            <a:r>
              <a:rPr lang="zh-CN" altLang="en-US"/>
              <a:t>管理员之查询指定时间段内图书借阅和购买</a:t>
            </a:r>
            <a:r>
              <a:rPr lang="zh-CN" altLang="en-US"/>
              <a:t>情况</a:t>
            </a:r>
            <a:endParaRPr lang="zh-CN" altLang="en-US"/>
          </a:p>
        </p:txBody>
      </p:sp>
      <p:sp>
        <p:nvSpPr>
          <p:cNvPr id="5" name="文本框 4"/>
          <p:cNvSpPr txBox="1"/>
          <p:nvPr/>
        </p:nvSpPr>
        <p:spPr>
          <a:xfrm>
            <a:off x="1433195" y="1497965"/>
            <a:ext cx="7305040" cy="368300"/>
          </a:xfrm>
          <a:prstGeom prst="rect">
            <a:avLst/>
          </a:prstGeom>
          <a:noFill/>
        </p:spPr>
        <p:txBody>
          <a:bodyPr wrap="square" rtlCol="0">
            <a:spAutoFit/>
          </a:bodyPr>
          <a:p>
            <a:r>
              <a:rPr lang="zh-CN" altLang="en-US"/>
              <a:t>指定时间段，可查询借阅和购买情况（</a:t>
            </a:r>
            <a:r>
              <a:rPr lang="en-US" altLang="zh-CN"/>
              <a:t>2022-6-20</a:t>
            </a:r>
            <a:r>
              <a:rPr lang="zh-CN" altLang="en-US"/>
              <a:t>，</a:t>
            </a:r>
            <a:r>
              <a:rPr lang="en-US" altLang="zh-CN"/>
              <a:t>2022-6-24</a:t>
            </a:r>
            <a:r>
              <a:rPr lang="zh-CN" altLang="en-US"/>
              <a:t>）</a:t>
            </a:r>
            <a:endParaRPr lang="zh-CN" altLang="en-US"/>
          </a:p>
        </p:txBody>
      </p:sp>
      <p:pic>
        <p:nvPicPr>
          <p:cNvPr id="100" name="图片 99"/>
          <p:cNvPicPr/>
          <p:nvPr/>
        </p:nvPicPr>
        <p:blipFill>
          <a:blip r:embed="rId1"/>
          <a:srcRect t="531" r="5455" b="18088"/>
          <a:stretch>
            <a:fillRect/>
          </a:stretch>
        </p:blipFill>
        <p:spPr>
          <a:xfrm>
            <a:off x="1473200" y="2370455"/>
            <a:ext cx="9244965" cy="311404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33195" y="756920"/>
            <a:ext cx="4297680" cy="368300"/>
          </a:xfrm>
          <a:prstGeom prst="rect">
            <a:avLst/>
          </a:prstGeom>
          <a:noFill/>
        </p:spPr>
        <p:txBody>
          <a:bodyPr wrap="none" rtlCol="0" anchor="t">
            <a:spAutoFit/>
          </a:bodyPr>
          <a:p>
            <a:r>
              <a:rPr lang="zh-CN" altLang="en-US"/>
              <a:t>管理员</a:t>
            </a:r>
            <a:r>
              <a:rPr lang="zh-CN" altLang="en-US"/>
              <a:t>之查询指定用户的借阅和购买</a:t>
            </a:r>
            <a:r>
              <a:rPr lang="zh-CN" altLang="en-US"/>
              <a:t>情况</a:t>
            </a:r>
            <a:endParaRPr lang="zh-CN" altLang="en-US"/>
          </a:p>
        </p:txBody>
      </p:sp>
      <p:sp>
        <p:nvSpPr>
          <p:cNvPr id="4" name="文本框 3"/>
          <p:cNvSpPr txBox="1"/>
          <p:nvPr/>
        </p:nvSpPr>
        <p:spPr>
          <a:xfrm>
            <a:off x="1495425" y="1725930"/>
            <a:ext cx="8283575" cy="368300"/>
          </a:xfrm>
          <a:prstGeom prst="rect">
            <a:avLst/>
          </a:prstGeom>
          <a:noFill/>
        </p:spPr>
        <p:txBody>
          <a:bodyPr wrap="square" rtlCol="0">
            <a:spAutoFit/>
          </a:bodyPr>
          <a:p>
            <a:r>
              <a:rPr lang="zh-CN" altLang="en-US"/>
              <a:t>输入</a:t>
            </a:r>
            <a:r>
              <a:rPr lang="en-US" altLang="zh-CN"/>
              <a:t>id</a:t>
            </a:r>
            <a:r>
              <a:rPr lang="zh-CN" altLang="en-US"/>
              <a:t>可查询指定用户的借阅和购买</a:t>
            </a:r>
            <a:r>
              <a:rPr lang="zh-CN" altLang="en-US"/>
              <a:t>情况</a:t>
            </a:r>
            <a:endParaRPr lang="zh-CN" altLang="en-US"/>
          </a:p>
        </p:txBody>
      </p:sp>
      <p:pic>
        <p:nvPicPr>
          <p:cNvPr id="5" name="图片 4"/>
          <p:cNvPicPr>
            <a:picLocks noChangeAspect="1"/>
          </p:cNvPicPr>
          <p:nvPr/>
        </p:nvPicPr>
        <p:blipFill>
          <a:blip r:embed="rId1"/>
          <a:stretch>
            <a:fillRect/>
          </a:stretch>
        </p:blipFill>
        <p:spPr>
          <a:xfrm>
            <a:off x="1211580" y="3153410"/>
            <a:ext cx="9768840" cy="1828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sp>
        <p:nvSpPr>
          <p:cNvPr id="70" name="文本框 69"/>
          <p:cNvSpPr txBox="1"/>
          <p:nvPr/>
        </p:nvSpPr>
        <p:spPr>
          <a:xfrm>
            <a:off x="5273483" y="3301688"/>
            <a:ext cx="3383280" cy="645160"/>
          </a:xfrm>
          <a:prstGeom prst="rect">
            <a:avLst/>
          </a:prstGeom>
          <a:noFill/>
        </p:spPr>
        <p:txBody>
          <a:bodyPr wrap="none" rtlCol="0">
            <a:spAutoFit/>
          </a:bodyPr>
          <a:lstStyle/>
          <a:p>
            <a:r>
              <a:rPr lang="zh-CN" altLang="en-US" sz="3600" dirty="0"/>
              <a:t>系统展望及改进</a:t>
            </a:r>
            <a:endParaRPr lang="zh-CN" altLang="en-US" sz="3600" dirty="0"/>
          </a:p>
        </p:txBody>
      </p:sp>
      <p:sp>
        <p:nvSpPr>
          <p:cNvPr id="8" name="文本框 7"/>
          <p:cNvSpPr txBox="1"/>
          <p:nvPr/>
        </p:nvSpPr>
        <p:spPr>
          <a:xfrm>
            <a:off x="5309711" y="2442419"/>
            <a:ext cx="2854325" cy="922020"/>
          </a:xfrm>
          <a:prstGeom prst="rect">
            <a:avLst/>
          </a:prstGeom>
          <a:noFill/>
        </p:spPr>
        <p:txBody>
          <a:bodyPr wrap="none" rtlCol="0">
            <a:spAutoFit/>
          </a:bodyPr>
          <a:lstStyle/>
          <a:p>
            <a:r>
              <a:rPr lang="en-US" altLang="zh-CN" sz="5400" dirty="0">
                <a:solidFill>
                  <a:srgbClr val="F7C15D"/>
                </a:solidFill>
              </a:rPr>
              <a:t>PAET 03</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926080" cy="460375"/>
          </a:xfrm>
          <a:prstGeom prst="rect">
            <a:avLst/>
          </a:prstGeom>
          <a:noFill/>
        </p:spPr>
        <p:txBody>
          <a:bodyPr wrap="none" rtlCol="0">
            <a:spAutoFit/>
          </a:bodyPr>
          <a:lstStyle/>
          <a:p>
            <a:r>
              <a:rPr lang="zh-CN" altLang="en-US" sz="2400" dirty="0">
                <a:solidFill>
                  <a:srgbClr val="00355C"/>
                </a:solidFill>
              </a:rPr>
              <a:t>遇到的问题以及解决</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pSp>
        <p:nvGrpSpPr>
          <p:cNvPr id="6" name="组合 5"/>
          <p:cNvGrpSpPr/>
          <p:nvPr/>
        </p:nvGrpSpPr>
        <p:grpSpPr>
          <a:xfrm>
            <a:off x="1346505" y="1818475"/>
            <a:ext cx="10164007" cy="3900338"/>
            <a:chOff x="1354125" y="1762595"/>
            <a:chExt cx="10164007" cy="3900338"/>
          </a:xfrm>
        </p:grpSpPr>
        <p:grpSp>
          <p:nvGrpSpPr>
            <p:cNvPr id="47" name="组合 46"/>
            <p:cNvGrpSpPr/>
            <p:nvPr/>
          </p:nvGrpSpPr>
          <p:grpSpPr>
            <a:xfrm>
              <a:off x="7220453" y="1925958"/>
              <a:ext cx="4297679" cy="3736975"/>
              <a:chOff x="7159179" y="2206512"/>
              <a:chExt cx="4297679" cy="3736975"/>
            </a:xfrm>
          </p:grpSpPr>
          <p:cxnSp>
            <p:nvCxnSpPr>
              <p:cNvPr id="44" name="直接连接符 43"/>
              <p:cNvCxnSpPr/>
              <p:nvPr/>
            </p:nvCxnSpPr>
            <p:spPr>
              <a:xfrm>
                <a:off x="7690435" y="2712956"/>
                <a:ext cx="2713189" cy="0"/>
              </a:xfrm>
              <a:prstGeom prst="line">
                <a:avLst/>
              </a:prstGeom>
              <a:ln w="12700">
                <a:solidFill>
                  <a:srgbClr val="0B1D2B"/>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7159179" y="2206512"/>
                <a:ext cx="4297679" cy="3736975"/>
                <a:chOff x="7574761" y="1651199"/>
                <a:chExt cx="3439957" cy="3736975"/>
              </a:xfrm>
            </p:grpSpPr>
            <p:sp>
              <p:nvSpPr>
                <p:cNvPr id="64" name="文本框 60"/>
                <p:cNvSpPr/>
                <p:nvPr/>
              </p:nvSpPr>
              <p:spPr>
                <a:xfrm>
                  <a:off x="8044909" y="2296359"/>
                  <a:ext cx="2737531" cy="30918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对于题述中的图书和期刊应该是什么关系存在争议，如果图书属于期刊的一种，那么期刊的单位没必要约束为本；如果图书和期刊是两种东西，那么对他们的操作也是一样的，应该也没必要存在图书和期刊两种实体，只写图书就可以。原本我个人认为期刊是图书的上层抽象，图书属于期刊的一种，比如期刊《意林》，图书就有意林一期、意林二期，如果图书就是本名著，那么它的期刊名就设置为null，把期刊作为图书的一种管理，不过这样反过来想也是一样，图书也可以做期刊的上层抽象。后来个人觉得图书和期刊两者存其一即可，便删除期刊这一实体，转而给图书增加了一个名为“图书种类”的字段。</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5" name="文本框 64"/>
                <p:cNvSpPr txBox="1"/>
                <p:nvPr/>
              </p:nvSpPr>
              <p:spPr>
                <a:xfrm>
                  <a:off x="7574761" y="1651199"/>
                  <a:ext cx="3439957" cy="368300"/>
                </a:xfrm>
                <a:prstGeom prst="rect">
                  <a:avLst/>
                </a:prstGeom>
                <a:noFill/>
              </p:spPr>
              <p:txBody>
                <a:bodyPr wrap="none" rtlCol="0">
                  <a:spAutoFit/>
                </a:bodyPr>
                <a:lstStyle/>
                <a:p>
                  <a:pPr algn="l"/>
                  <a:r>
                    <a:rPr lang="zh-CN" altLang="en-US" dirty="0">
                      <a:solidFill>
                        <a:srgbClr val="00355C"/>
                      </a:solidFill>
                    </a:rPr>
                    <a:t>对于题目的理解和数据库的设计存在争议</a:t>
                  </a:r>
                  <a:endParaRPr lang="zh-CN" altLang="en-US" dirty="0">
                    <a:solidFill>
                      <a:srgbClr val="00355C"/>
                    </a:solidFill>
                  </a:endParaRPr>
                </a:p>
              </p:txBody>
            </p:sp>
          </p:grpSp>
        </p:grpSp>
        <p:grpSp>
          <p:nvGrpSpPr>
            <p:cNvPr id="5" name="组合 4"/>
            <p:cNvGrpSpPr/>
            <p:nvPr/>
          </p:nvGrpSpPr>
          <p:grpSpPr>
            <a:xfrm>
              <a:off x="1354125" y="2140063"/>
              <a:ext cx="3047194" cy="1566204"/>
              <a:chOff x="1354125" y="2140063"/>
              <a:chExt cx="3047194" cy="1566204"/>
            </a:xfrm>
          </p:grpSpPr>
          <p:cxnSp>
            <p:nvCxnSpPr>
              <p:cNvPr id="67" name="直接连接符 66"/>
              <p:cNvCxnSpPr/>
              <p:nvPr/>
            </p:nvCxnSpPr>
            <p:spPr>
              <a:xfrm>
                <a:off x="1631385" y="2469358"/>
                <a:ext cx="2713189" cy="0"/>
              </a:xfrm>
              <a:prstGeom prst="line">
                <a:avLst/>
              </a:prstGeom>
              <a:ln w="12700">
                <a:solidFill>
                  <a:srgbClr val="0B1D2B"/>
                </a:solidFill>
              </a:ln>
            </p:spPr>
            <p:style>
              <a:lnRef idx="1">
                <a:schemeClr val="accent1"/>
              </a:lnRef>
              <a:fillRef idx="0">
                <a:schemeClr val="accent1"/>
              </a:fillRef>
              <a:effectRef idx="0">
                <a:schemeClr val="accent1"/>
              </a:effectRef>
              <a:fontRef idx="minor">
                <a:schemeClr val="tx1"/>
              </a:fontRef>
            </p:style>
          </p:cxnSp>
          <p:sp>
            <p:nvSpPr>
              <p:cNvPr id="77" name="文本框 60"/>
              <p:cNvSpPr/>
              <p:nvPr/>
            </p:nvSpPr>
            <p:spPr>
              <a:xfrm>
                <a:off x="1354125" y="2438106"/>
                <a:ext cx="3047194" cy="126816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对于存储过程了解太少、使用太少，而且mysql的存储过程与Sql Server端实现方法差别太大，通过博客未能深入学习透彻，后通过mysql连接工具navict上的函数功能创建过程函数实现了所需要的存储过程。后端对于存储过程的调用也从未使用过，后通过博客学习到相关的使用方法。</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78" name="文本框 77"/>
              <p:cNvSpPr txBox="1"/>
              <p:nvPr/>
            </p:nvSpPr>
            <p:spPr>
              <a:xfrm>
                <a:off x="1932439" y="2140063"/>
                <a:ext cx="2468880" cy="368300"/>
              </a:xfrm>
              <a:prstGeom prst="rect">
                <a:avLst/>
              </a:prstGeom>
              <a:noFill/>
            </p:spPr>
            <p:txBody>
              <a:bodyPr wrap="none" rtlCol="0">
                <a:spAutoFit/>
              </a:bodyPr>
              <a:lstStyle/>
              <a:p>
                <a:pPr algn="r"/>
                <a:r>
                  <a:rPr lang="zh-CN" altLang="en-US" dirty="0">
                    <a:solidFill>
                      <a:srgbClr val="00355C"/>
                    </a:solidFill>
                  </a:rPr>
                  <a:t>对于存储过程过于生疏</a:t>
                </a:r>
                <a:endParaRPr lang="zh-CN" altLang="en-US" dirty="0">
                  <a:solidFill>
                    <a:srgbClr val="00355C"/>
                  </a:solidFill>
                </a:endParaRPr>
              </a:p>
            </p:txBody>
          </p:sp>
        </p:grpSp>
        <p:grpSp>
          <p:nvGrpSpPr>
            <p:cNvPr id="4" name="组合 3"/>
            <p:cNvGrpSpPr/>
            <p:nvPr/>
          </p:nvGrpSpPr>
          <p:grpSpPr>
            <a:xfrm>
              <a:off x="4344406" y="1762595"/>
              <a:ext cx="3496838" cy="3496838"/>
              <a:chOff x="4344406" y="1762595"/>
              <a:chExt cx="3496838" cy="3496838"/>
            </a:xfrm>
          </p:grpSpPr>
          <p:sp>
            <p:nvSpPr>
              <p:cNvPr id="46" name="椭圆 45"/>
              <p:cNvSpPr/>
              <p:nvPr/>
            </p:nvSpPr>
            <p:spPr>
              <a:xfrm>
                <a:off x="4971595" y="2294202"/>
                <a:ext cx="2209800" cy="2209800"/>
              </a:xfrm>
              <a:prstGeom prst="ellipse">
                <a:avLst/>
              </a:prstGeom>
              <a:noFill/>
              <a:ln w="38100">
                <a:solidFill>
                  <a:srgbClr val="F7C1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344406" y="1762595"/>
                <a:ext cx="3496838" cy="3496838"/>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678680" y="2207721"/>
                <a:ext cx="2834640" cy="2577376"/>
                <a:chOff x="4834890" y="1835512"/>
                <a:chExt cx="2834640" cy="2577376"/>
              </a:xfrm>
            </p:grpSpPr>
            <p:sp>
              <p:nvSpPr>
                <p:cNvPr id="13" name="椭圆 12"/>
                <p:cNvSpPr/>
                <p:nvPr/>
              </p:nvSpPr>
              <p:spPr>
                <a:xfrm rot="-5400000">
                  <a:off x="4812030" y="2667000"/>
                  <a:ext cx="960120" cy="914400"/>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800000">
                  <a:off x="5292090" y="1835512"/>
                  <a:ext cx="960120" cy="914400"/>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800000">
                  <a:off x="6252210" y="1835512"/>
                  <a:ext cx="960120" cy="914400"/>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rot="5400000">
                  <a:off x="6732270" y="2667000"/>
                  <a:ext cx="960120" cy="914400"/>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9000000">
                  <a:off x="6252210" y="3498488"/>
                  <a:ext cx="960120" cy="914400"/>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2600000">
                  <a:off x="5292090" y="3498488"/>
                  <a:ext cx="960120" cy="914400"/>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5" name="图形 44" descr="上升趋势条形图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619750" y="3054501"/>
                <a:ext cx="914400" cy="914400"/>
              </a:xfrm>
              <a:prstGeom prst="rect">
                <a:avLst/>
              </a:prstGeom>
            </p:spPr>
          </p:pic>
          <p:pic>
            <p:nvPicPr>
              <p:cNvPr id="80" name="图形 79" descr="聊天气泡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1197" y="4000793"/>
                <a:ext cx="689485" cy="689485"/>
              </a:xfrm>
              <a:prstGeom prst="rect">
                <a:avLst/>
              </a:prstGeom>
            </p:spPr>
          </p:pic>
          <p:pic>
            <p:nvPicPr>
              <p:cNvPr id="82" name="图形 81" descr="城市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77666" y="3107867"/>
                <a:ext cx="689485" cy="689485"/>
              </a:xfrm>
              <a:prstGeom prst="rect">
                <a:avLst/>
              </a:prstGeom>
            </p:spPr>
          </p:pic>
          <p:pic>
            <p:nvPicPr>
              <p:cNvPr id="84" name="图形 83" descr="地球仪: 亚洲和澳大利亚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22935" y="2277731"/>
                <a:ext cx="783154" cy="783154"/>
              </a:xfrm>
              <a:prstGeom prst="rect">
                <a:avLst/>
              </a:prstGeom>
            </p:spPr>
          </p:pic>
          <p:pic>
            <p:nvPicPr>
              <p:cNvPr id="86" name="图形 85" descr="图像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9702" y="3164219"/>
                <a:ext cx="625622" cy="625622"/>
              </a:xfrm>
              <a:prstGeom prst="rect">
                <a:avLst/>
              </a:prstGeom>
            </p:spPr>
          </p:pic>
          <p:pic>
            <p:nvPicPr>
              <p:cNvPr id="88" name="图形 87" descr="雇员徽章 纯色填充"/>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36855" y="2279866"/>
                <a:ext cx="675214" cy="675214"/>
              </a:xfrm>
              <a:prstGeom prst="rect">
                <a:avLst/>
              </a:prstGeom>
            </p:spPr>
          </p:pic>
          <p:pic>
            <p:nvPicPr>
              <p:cNvPr id="92" name="图形 91" descr="银行 纯色填充"/>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38692" y="3971839"/>
                <a:ext cx="642783" cy="642783"/>
              </a:xfrm>
              <a:prstGeom prst="rect">
                <a:avLst/>
              </a:prstGeom>
            </p:spPr>
          </p:pic>
        </p:grpSp>
      </p:grpSp>
      <p:sp>
        <p:nvSpPr>
          <p:cNvPr id="2" name="文本框 1"/>
          <p:cNvSpPr txBox="1"/>
          <p:nvPr/>
        </p:nvSpPr>
        <p:spPr>
          <a:xfrm>
            <a:off x="8613775" y="2415540"/>
            <a:ext cx="309880" cy="368300"/>
          </a:xfrm>
          <a:prstGeom prst="rect">
            <a:avLst/>
          </a:prstGeom>
          <a:noFill/>
        </p:spPr>
        <p:txBody>
          <a:bodyPr wrap="none" rtlCol="0">
            <a:spAutoFit/>
          </a:bodyPr>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389859" y="5292604"/>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860231" y="4939639"/>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42" name="组合 41"/>
          <p:cNvGrpSpPr/>
          <p:nvPr/>
        </p:nvGrpSpPr>
        <p:grpSpPr>
          <a:xfrm>
            <a:off x="-788259" y="4802831"/>
            <a:ext cx="1034872" cy="3537000"/>
            <a:chOff x="-633182" y="4984372"/>
            <a:chExt cx="1034872" cy="3537000"/>
          </a:xfrm>
        </p:grpSpPr>
        <p:sp>
          <p:nvSpPr>
            <p:cNvPr id="38" name="斜纹 37"/>
            <p:cNvSpPr/>
            <p:nvPr/>
          </p:nvSpPr>
          <p:spPr>
            <a:xfrm rot="18776160" flipH="1">
              <a:off x="-1521793" y="6168624"/>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817434" y="6597888"/>
              <a:ext cx="3107736" cy="739231"/>
            </a:xfrm>
            <a:prstGeom prst="diagStripe">
              <a:avLst>
                <a:gd name="adj" fmla="val 67847"/>
              </a:avLst>
            </a:prstGeom>
            <a:gradFill>
              <a:gsLst>
                <a:gs pos="0">
                  <a:srgbClr val="E9AC01"/>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44" name="斜纹 43"/>
          <p:cNvSpPr/>
          <p:nvPr/>
        </p:nvSpPr>
        <p:spPr>
          <a:xfrm rot="7976160" flipH="1">
            <a:off x="10753964" y="-481796"/>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066482" y="-39923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7" name="组合 6"/>
          <p:cNvGrpSpPr/>
          <p:nvPr/>
        </p:nvGrpSpPr>
        <p:grpSpPr>
          <a:xfrm>
            <a:off x="5386667" y="1183734"/>
            <a:ext cx="1417219" cy="830997"/>
            <a:chOff x="5433488" y="659462"/>
            <a:chExt cx="1417219" cy="830997"/>
          </a:xfrm>
        </p:grpSpPr>
        <p:sp>
          <p:nvSpPr>
            <p:cNvPr id="69" name="矩形 68"/>
            <p:cNvSpPr/>
            <p:nvPr/>
          </p:nvSpPr>
          <p:spPr>
            <a:xfrm>
              <a:off x="5433488" y="1129915"/>
              <a:ext cx="1415772" cy="288381"/>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 name="文本框 1"/>
            <p:cNvSpPr txBox="1"/>
            <p:nvPr/>
          </p:nvSpPr>
          <p:spPr>
            <a:xfrm>
              <a:off x="5434935" y="659462"/>
              <a:ext cx="1415772" cy="830997"/>
            </a:xfrm>
            <a:prstGeom prst="rect">
              <a:avLst/>
            </a:prstGeom>
            <a:noFill/>
          </p:spPr>
          <p:txBody>
            <a:bodyPr wrap="none" rtlCol="0">
              <a:spAutoFit/>
            </a:bodyPr>
            <a:lstStyle/>
            <a:p>
              <a:r>
                <a:rPr lang="zh-CN" altLang="en-US" sz="4800" dirty="0">
                  <a:solidFill>
                    <a:srgbClr val="00355C"/>
                  </a:solidFill>
                </a:rPr>
                <a:t>目录</a:t>
              </a:r>
              <a:endParaRPr lang="zh-CN" altLang="en-US" sz="4800" dirty="0">
                <a:solidFill>
                  <a:srgbClr val="00355C"/>
                </a:solidFill>
              </a:endParaRPr>
            </a:p>
          </p:txBody>
        </p:sp>
      </p:grpSp>
      <p:grpSp>
        <p:nvGrpSpPr>
          <p:cNvPr id="12" name="组合 11"/>
          <p:cNvGrpSpPr/>
          <p:nvPr/>
        </p:nvGrpSpPr>
        <p:grpSpPr>
          <a:xfrm>
            <a:off x="2769640" y="2801557"/>
            <a:ext cx="9966404" cy="1526771"/>
            <a:chOff x="1599319" y="2814771"/>
            <a:chExt cx="9966404" cy="1526771"/>
          </a:xfrm>
        </p:grpSpPr>
        <p:grpSp>
          <p:nvGrpSpPr>
            <p:cNvPr id="6" name="组合 5"/>
            <p:cNvGrpSpPr/>
            <p:nvPr/>
          </p:nvGrpSpPr>
          <p:grpSpPr>
            <a:xfrm>
              <a:off x="1599319" y="2814771"/>
              <a:ext cx="2031325" cy="1526771"/>
              <a:chOff x="2426167" y="2349283"/>
              <a:chExt cx="2031325" cy="1526771"/>
            </a:xfrm>
          </p:grpSpPr>
          <p:sp>
            <p:nvSpPr>
              <p:cNvPr id="3" name="文本框 2"/>
              <p:cNvSpPr txBox="1"/>
              <p:nvPr/>
            </p:nvSpPr>
            <p:spPr>
              <a:xfrm>
                <a:off x="2426167" y="3414389"/>
                <a:ext cx="2031325" cy="461665"/>
              </a:xfrm>
              <a:prstGeom prst="rect">
                <a:avLst/>
              </a:prstGeom>
              <a:noFill/>
            </p:spPr>
            <p:txBody>
              <a:bodyPr wrap="none" rtlCol="0">
                <a:spAutoFit/>
              </a:bodyPr>
              <a:lstStyle/>
              <a:p>
                <a:r>
                  <a:rPr lang="zh-CN" altLang="en-US" sz="2400" dirty="0">
                    <a:solidFill>
                      <a:srgbClr val="0B1D2B"/>
                    </a:solidFill>
                  </a:rPr>
                  <a:t>工作情况概述</a:t>
                </a:r>
                <a:endParaRPr lang="zh-CN" altLang="en-US" sz="2400" dirty="0">
                  <a:solidFill>
                    <a:srgbClr val="0B1D2B"/>
                  </a:solidFill>
                </a:endParaRPr>
              </a:p>
            </p:txBody>
          </p:sp>
          <p:sp>
            <p:nvSpPr>
              <p:cNvPr id="30" name="矩形 29"/>
              <p:cNvSpPr/>
              <p:nvPr/>
            </p:nvSpPr>
            <p:spPr>
              <a:xfrm rot="5400000">
                <a:off x="2960267"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2" name="文本框 31"/>
              <p:cNvSpPr txBox="1"/>
              <p:nvPr/>
            </p:nvSpPr>
            <p:spPr>
              <a:xfrm>
                <a:off x="3009230" y="2509496"/>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grpSp>
          <p:nvGrpSpPr>
            <p:cNvPr id="8" name="组合 7"/>
            <p:cNvGrpSpPr/>
            <p:nvPr/>
          </p:nvGrpSpPr>
          <p:grpSpPr>
            <a:xfrm>
              <a:off x="3953854" y="2814771"/>
              <a:ext cx="1497224" cy="1524975"/>
              <a:chOff x="5080337" y="2349283"/>
              <a:chExt cx="1497224" cy="1524975"/>
            </a:xfrm>
          </p:grpSpPr>
          <p:sp>
            <p:nvSpPr>
              <p:cNvPr id="50" name="文本框 49"/>
              <p:cNvSpPr txBox="1"/>
              <p:nvPr/>
            </p:nvSpPr>
            <p:spPr>
              <a:xfrm>
                <a:off x="5080337" y="3414389"/>
                <a:ext cx="1482744" cy="459869"/>
              </a:xfrm>
              <a:prstGeom prst="rect">
                <a:avLst/>
              </a:prstGeom>
              <a:noFill/>
            </p:spPr>
            <p:txBody>
              <a:bodyPr wrap="none" rtlCol="0">
                <a:spAutoFit/>
              </a:bodyPr>
              <a:lstStyle/>
              <a:p>
                <a:pPr algn="l"/>
                <a:r>
                  <a:rPr lang="zh-CN" altLang="en-US" sz="2400" dirty="0">
                    <a:solidFill>
                      <a:srgbClr val="0B1D2B"/>
                    </a:solidFill>
                    <a:sym typeface="+mn-ea"/>
                  </a:rPr>
                  <a:t>系统功能展示</a:t>
                </a:r>
                <a:endParaRPr lang="zh-CN" altLang="en-US" sz="2400" dirty="0">
                  <a:solidFill>
                    <a:srgbClr val="0B1D2B"/>
                  </a:solidFill>
                </a:endParaRPr>
              </a:p>
            </p:txBody>
          </p:sp>
          <p:sp>
            <p:nvSpPr>
              <p:cNvPr id="40" name="矩形 39"/>
              <p:cNvSpPr/>
              <p:nvPr/>
            </p:nvSpPr>
            <p:spPr>
              <a:xfrm rot="5400000">
                <a:off x="5614437"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1" name="文本框 40"/>
              <p:cNvSpPr txBox="1"/>
              <p:nvPr/>
            </p:nvSpPr>
            <p:spPr>
              <a:xfrm>
                <a:off x="5663400" y="2509496"/>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grpSp>
          <p:nvGrpSpPr>
            <p:cNvPr id="10" name="组合 9"/>
            <p:cNvGrpSpPr/>
            <p:nvPr/>
          </p:nvGrpSpPr>
          <p:grpSpPr>
            <a:xfrm>
              <a:off x="6308389" y="2814771"/>
              <a:ext cx="5257334" cy="1525721"/>
              <a:chOff x="7734508" y="2349283"/>
              <a:chExt cx="5257334" cy="1525721"/>
            </a:xfrm>
          </p:grpSpPr>
          <p:sp>
            <p:nvSpPr>
              <p:cNvPr id="56" name="文本框 55"/>
              <p:cNvSpPr txBox="1"/>
              <p:nvPr/>
            </p:nvSpPr>
            <p:spPr>
              <a:xfrm>
                <a:off x="7734508" y="3414389"/>
                <a:ext cx="5257334" cy="460615"/>
              </a:xfrm>
              <a:prstGeom prst="rect">
                <a:avLst/>
              </a:prstGeom>
              <a:noFill/>
            </p:spPr>
            <p:txBody>
              <a:bodyPr wrap="none" rtlCol="0">
                <a:spAutoFit/>
              </a:bodyPr>
              <a:lstStyle/>
              <a:p>
                <a:r>
                  <a:rPr lang="zh-CN" altLang="en-US" sz="2400" dirty="0">
                    <a:solidFill>
                      <a:srgbClr val="0B1D2B"/>
                    </a:solidFill>
                  </a:rPr>
                  <a:t>系统展望与改进</a:t>
                </a:r>
                <a:endParaRPr lang="zh-CN" altLang="en-US" sz="2400" dirty="0">
                  <a:solidFill>
                    <a:srgbClr val="0B1D2B"/>
                  </a:solidFill>
                </a:endParaRPr>
              </a:p>
            </p:txBody>
          </p:sp>
          <p:sp>
            <p:nvSpPr>
              <p:cNvPr id="48" name="矩形 47"/>
              <p:cNvSpPr/>
              <p:nvPr/>
            </p:nvSpPr>
            <p:spPr>
              <a:xfrm rot="5400000">
                <a:off x="8268608"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9" name="文本框 48"/>
              <p:cNvSpPr txBox="1"/>
              <p:nvPr/>
            </p:nvSpPr>
            <p:spPr>
              <a:xfrm>
                <a:off x="8317571" y="2509496"/>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sp>
          <p:nvSpPr>
            <p:cNvPr id="54" name="文本框 53"/>
            <p:cNvSpPr txBox="1"/>
            <p:nvPr/>
          </p:nvSpPr>
          <p:spPr>
            <a:xfrm>
              <a:off x="9211739" y="2929786"/>
              <a:ext cx="787395" cy="707886"/>
            </a:xfrm>
            <a:prstGeom prst="rect">
              <a:avLst/>
            </a:prstGeom>
            <a:noFill/>
          </p:spPr>
          <p:txBody>
            <a:bodyPr wrap="none" rtlCol="0">
              <a:spAutoFit/>
            </a:bodyPr>
            <a:lstStyle/>
            <a:p>
              <a:r>
                <a:rPr lang="en-US" altLang="zh-CN" sz="4000" i="1" dirty="0">
                  <a:solidFill>
                    <a:schemeClr val="bg1"/>
                  </a:solidFill>
                </a:rPr>
                <a:t>04</a:t>
              </a:r>
              <a:endParaRPr lang="zh-CN" altLang="en-US" sz="4000" i="1" dirty="0">
                <a:solidFill>
                  <a:schemeClr val="bg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316480" cy="460375"/>
          </a:xfrm>
          <a:prstGeom prst="rect">
            <a:avLst/>
          </a:prstGeom>
          <a:noFill/>
        </p:spPr>
        <p:txBody>
          <a:bodyPr wrap="none" rtlCol="0">
            <a:spAutoFit/>
          </a:bodyPr>
          <a:lstStyle/>
          <a:p>
            <a:r>
              <a:rPr lang="zh-CN" altLang="en-US" sz="2400" dirty="0">
                <a:solidFill>
                  <a:srgbClr val="00355C"/>
                </a:solidFill>
              </a:rPr>
              <a:t>系统可改进之处</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47" name="文本框 60"/>
          <p:cNvSpPr/>
          <p:nvPr/>
        </p:nvSpPr>
        <p:spPr>
          <a:xfrm flipH="1">
            <a:off x="1651635" y="3423920"/>
            <a:ext cx="9121140" cy="216852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系统的展望可以在数据库设计上大下文章，因为本次数据库设计的只是为了迎合指定功能，与现实关联性和实际可用性不是太强。我在数据库中图书表里加入了“总量”和“余量”两个字段，从而导致了图书表变得抽象化，而不能具体到每一本书，在借还表和零售表里也加入了“数量”这种类似的字段，从而也导致了抽象化，如果发生了单本书损坏或者有其他问题的情况处理起来可能当前数据库并不是很合适，在此次设计中主要是面向题目设计，而并没有完全面向现实设计，所以有诸多考虑不周之处。其实之前在设计数据库的时候也考虑过这个问题，当时的想法是再建立一个名为“图书管理”的表，单独把图书里面的“总量”以及“余量”字段提进去，但是这样的话给我造成了些许困扰，首先是解释这张表的存在，因为所有的表都是由实体以及联系而得到的，这张表的存在完全为了方便管理而存在，我不明白如何合理解释。其次就是如果这样实现确实完善了数据库的具体化，但是不便于题述中触发器以及存储过程的实现。最后综上考虑舍弃了该方案，主要是有已经开始动工如果改动时间可能会不够的影响，当然也有个人能力有所欠缺、考虑不周的原因。</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grpSp>
        <p:nvGrpSpPr>
          <p:cNvPr id="30" name="组合 29"/>
          <p:cNvGrpSpPr/>
          <p:nvPr/>
        </p:nvGrpSpPr>
        <p:grpSpPr>
          <a:xfrm>
            <a:off x="1419829" y="1596567"/>
            <a:ext cx="9352343" cy="1639986"/>
            <a:chOff x="1419829" y="1596567"/>
            <a:chExt cx="9352343" cy="1639986"/>
          </a:xfrm>
        </p:grpSpPr>
        <p:cxnSp>
          <p:nvCxnSpPr>
            <p:cNvPr id="3" name="直接连接符 2"/>
            <p:cNvCxnSpPr/>
            <p:nvPr/>
          </p:nvCxnSpPr>
          <p:spPr>
            <a:xfrm>
              <a:off x="1419829" y="2445449"/>
              <a:ext cx="9352343" cy="0"/>
            </a:xfrm>
            <a:prstGeom prst="line">
              <a:avLst/>
            </a:prstGeom>
            <a:ln w="38100">
              <a:solidFill>
                <a:srgbClr val="3187C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2112127" y="1596567"/>
              <a:ext cx="7967746" cy="1639986"/>
              <a:chOff x="1916016" y="2040515"/>
              <a:chExt cx="7967746" cy="1639986"/>
            </a:xfrm>
          </p:grpSpPr>
          <p:sp>
            <p:nvSpPr>
              <p:cNvPr id="14" name="Oval 4"/>
              <p:cNvSpPr/>
              <p:nvPr/>
            </p:nvSpPr>
            <p:spPr>
              <a:xfrm>
                <a:off x="1916016" y="2349885"/>
                <a:ext cx="1021248" cy="1021247"/>
              </a:xfrm>
              <a:prstGeom prst="ellipse">
                <a:avLst/>
              </a:prstGeom>
              <a:solidFill>
                <a:srgbClr val="F7C15D"/>
              </a:solidFill>
              <a:ln>
                <a:noFill/>
              </a:ln>
              <a:effectLst>
                <a:outerShdw blurRad="50800" dist="63500" dir="2700000" algn="tl" rotWithShape="0">
                  <a:srgbClr val="0B1D2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10000"/>
                    </a:schemeClr>
                  </a:solidFill>
                  <a:latin typeface="思源黑体 CN Bold" panose="020B0800000000000000" pitchFamily="34" charset="-122"/>
                </a:endParaRPr>
              </a:p>
            </p:txBody>
          </p:sp>
          <p:sp>
            <p:nvSpPr>
              <p:cNvPr id="17" name="Oval 8"/>
              <p:cNvSpPr/>
              <p:nvPr/>
            </p:nvSpPr>
            <p:spPr>
              <a:xfrm>
                <a:off x="3339507" y="2191436"/>
                <a:ext cx="1338145" cy="1338145"/>
              </a:xfrm>
              <a:prstGeom prst="ellipse">
                <a:avLst/>
              </a:prstGeom>
              <a:solidFill>
                <a:srgbClr val="F7C15D"/>
              </a:solidFill>
              <a:ln>
                <a:noFill/>
              </a:ln>
              <a:effectLst>
                <a:outerShdw blurRad="50800" dist="63500" dir="2700000" algn="tl" rotWithShape="0">
                  <a:srgbClr val="0B1D2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2">
                      <a:lumMod val="10000"/>
                    </a:schemeClr>
                  </a:solidFill>
                  <a:latin typeface="思源黑体 CN Bold" panose="020B0800000000000000" pitchFamily="34" charset="-122"/>
                </a:endParaRPr>
              </a:p>
            </p:txBody>
          </p:sp>
          <p:sp>
            <p:nvSpPr>
              <p:cNvPr id="23" name="Oval 12"/>
              <p:cNvSpPr/>
              <p:nvPr/>
            </p:nvSpPr>
            <p:spPr>
              <a:xfrm>
                <a:off x="5079895" y="2040515"/>
                <a:ext cx="1639988" cy="1639986"/>
              </a:xfrm>
              <a:prstGeom prst="ellipse">
                <a:avLst/>
              </a:prstGeom>
              <a:solidFill>
                <a:srgbClr val="F7C15D"/>
              </a:solidFill>
              <a:ln>
                <a:noFill/>
              </a:ln>
              <a:effectLst>
                <a:outerShdw blurRad="50800" dist="63500" dir="2700000" algn="tl" rotWithShape="0">
                  <a:srgbClr val="0B1D2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2">
                      <a:lumMod val="10000"/>
                    </a:schemeClr>
                  </a:solidFill>
                  <a:latin typeface="思源黑体 CN Bold" panose="020B0800000000000000" pitchFamily="34" charset="-122"/>
                </a:endParaRPr>
              </a:p>
            </p:txBody>
          </p:sp>
          <p:sp>
            <p:nvSpPr>
              <p:cNvPr id="26" name="Oval 16"/>
              <p:cNvSpPr/>
              <p:nvPr/>
            </p:nvSpPr>
            <p:spPr>
              <a:xfrm>
                <a:off x="7122126" y="2191436"/>
                <a:ext cx="1338145" cy="1338145"/>
              </a:xfrm>
              <a:prstGeom prst="ellipse">
                <a:avLst/>
              </a:prstGeom>
              <a:solidFill>
                <a:srgbClr val="F7C15D"/>
              </a:solidFill>
              <a:ln>
                <a:noFill/>
              </a:ln>
              <a:effectLst>
                <a:outerShdw blurRad="50800" dist="63500" dir="2700000" algn="tl" rotWithShape="0">
                  <a:srgbClr val="0B1D2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2">
                      <a:lumMod val="10000"/>
                    </a:schemeClr>
                  </a:solidFill>
                  <a:latin typeface="思源黑体 CN Bold" panose="020B0800000000000000" pitchFamily="34" charset="-122"/>
                </a:endParaRPr>
              </a:p>
            </p:txBody>
          </p:sp>
          <p:sp>
            <p:nvSpPr>
              <p:cNvPr id="29" name="Oval 19"/>
              <p:cNvSpPr/>
              <p:nvPr/>
            </p:nvSpPr>
            <p:spPr>
              <a:xfrm>
                <a:off x="8862514" y="2349886"/>
                <a:ext cx="1021248" cy="1021245"/>
              </a:xfrm>
              <a:prstGeom prst="ellipse">
                <a:avLst/>
              </a:prstGeom>
              <a:solidFill>
                <a:srgbClr val="F7C15D"/>
              </a:solidFill>
              <a:ln>
                <a:noFill/>
              </a:ln>
              <a:effectLst>
                <a:outerShdw blurRad="50800" dist="63500" dir="2700000" algn="tl" rotWithShape="0">
                  <a:srgbClr val="0B1D2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10000"/>
                    </a:schemeClr>
                  </a:solidFill>
                  <a:latin typeface="思源黑体 CN Bold" panose="020B0800000000000000" pitchFamily="34" charset="-122"/>
                </a:endParaRPr>
              </a:p>
            </p:txBody>
          </p:sp>
        </p:grpSp>
        <p:pic>
          <p:nvPicPr>
            <p:cNvPr id="59" name="图形 58" descr="建筑砖墙 纯色填充"/>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9269527" y="2114580"/>
              <a:ext cx="590932" cy="590932"/>
            </a:xfrm>
            <a:prstGeom prst="rect">
              <a:avLst/>
            </a:prstGeom>
          </p:spPr>
        </p:pic>
        <p:pic>
          <p:nvPicPr>
            <p:cNvPr id="60" name="图形 59" descr="聊天气泡 纯色填充"/>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555122" y="2088043"/>
              <a:ext cx="837594" cy="837594"/>
            </a:xfrm>
            <a:prstGeom prst="rect">
              <a:avLst/>
            </a:prstGeom>
          </p:spPr>
        </p:pic>
        <p:pic>
          <p:nvPicPr>
            <p:cNvPr id="61" name="图形 60" descr="剪贴板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331541" y="2114580"/>
              <a:ext cx="627986" cy="627986"/>
            </a:xfrm>
            <a:prstGeom prst="rect">
              <a:avLst/>
            </a:prstGeom>
          </p:spPr>
        </p:pic>
        <p:pic>
          <p:nvPicPr>
            <p:cNvPr id="62" name="图形 61"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487692" y="1843345"/>
              <a:ext cx="1204208" cy="1204208"/>
            </a:xfrm>
            <a:prstGeom prst="rect">
              <a:avLst/>
            </a:prstGeom>
          </p:spPr>
        </p:pic>
        <p:pic>
          <p:nvPicPr>
            <p:cNvPr id="63" name="图形 62" descr="发送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061" y="2058565"/>
              <a:ext cx="733312" cy="740016"/>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7" name="文本框 46"/>
          <p:cNvSpPr txBox="1"/>
          <p:nvPr/>
        </p:nvSpPr>
        <p:spPr>
          <a:xfrm>
            <a:off x="3193256" y="2871752"/>
            <a:ext cx="5805489" cy="1106805"/>
          </a:xfrm>
          <a:prstGeom prst="rect">
            <a:avLst/>
          </a:prstGeom>
          <a:noFill/>
        </p:spPr>
        <p:txBody>
          <a:bodyPr wrap="square" rtlCol="0">
            <a:spAutoFit/>
          </a:bodyPr>
          <a:lstStyle/>
          <a:p>
            <a:pPr algn="dist"/>
            <a:r>
              <a:rPr lang="zh-CN" altLang="en-US" sz="6600" b="1" dirty="0">
                <a:solidFill>
                  <a:srgbClr val="00355C"/>
                </a:solidFill>
                <a:ea typeface="思源黑体 CN Bold" panose="020B0800000000000000" pitchFamily="34" charset="-122"/>
              </a:rPr>
              <a:t>感谢观看</a:t>
            </a:r>
            <a:endParaRPr lang="zh-CN" altLang="en-US" sz="6600" b="1" dirty="0">
              <a:solidFill>
                <a:srgbClr val="00355C"/>
              </a:solidFill>
              <a:ea typeface="思源黑体 CN Bold" panose="020B0800000000000000" pitchFamily="34" charset="-122"/>
            </a:endParaRP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 name="文本框 1"/>
          <p:cNvSpPr txBox="1"/>
          <p:nvPr/>
        </p:nvSpPr>
        <p:spPr>
          <a:xfrm>
            <a:off x="1762760" y="734695"/>
            <a:ext cx="854075" cy="368300"/>
          </a:xfrm>
          <a:prstGeom prst="rect">
            <a:avLst/>
          </a:prstGeom>
          <a:noFill/>
        </p:spPr>
        <p:txBody>
          <a:bodyPr wrap="square" rtlCol="0">
            <a:spAutoFit/>
          </a:bodyPr>
          <a:p>
            <a:r>
              <a:rPr lang="zh-CN" altLang="en-US"/>
              <a:t>致谢</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 name="组合 1"/>
          <p:cNvGrpSpPr/>
          <p:nvPr/>
        </p:nvGrpSpPr>
        <p:grpSpPr>
          <a:xfrm>
            <a:off x="96241" y="1246768"/>
            <a:ext cx="11620249" cy="5735092"/>
            <a:chOff x="96241" y="1246768"/>
            <a:chExt cx="11620249" cy="5735092"/>
          </a:xfrm>
        </p:grpSpPr>
        <p:sp>
          <p:nvSpPr>
            <p:cNvPr id="38" name="斜纹 37"/>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sp>
        <p:nvSpPr>
          <p:cNvPr id="70" name="文本框 69"/>
          <p:cNvSpPr txBox="1"/>
          <p:nvPr/>
        </p:nvSpPr>
        <p:spPr>
          <a:xfrm>
            <a:off x="5273483" y="3301688"/>
            <a:ext cx="2954655" cy="646331"/>
          </a:xfrm>
          <a:prstGeom prst="rect">
            <a:avLst/>
          </a:prstGeom>
          <a:noFill/>
        </p:spPr>
        <p:txBody>
          <a:bodyPr wrap="none" rtlCol="0">
            <a:spAutoFit/>
          </a:bodyPr>
          <a:lstStyle/>
          <a:p>
            <a:r>
              <a:rPr lang="zh-CN" altLang="en-US" sz="3600" dirty="0"/>
              <a:t>工作情况概述</a:t>
            </a:r>
            <a:endParaRPr lang="zh-CN" altLang="en-US" sz="3600" dirty="0"/>
          </a:p>
        </p:txBody>
      </p:sp>
      <p:sp>
        <p:nvSpPr>
          <p:cNvPr id="8" name="文本框 7"/>
          <p:cNvSpPr txBox="1"/>
          <p:nvPr/>
        </p:nvSpPr>
        <p:spPr>
          <a:xfrm>
            <a:off x="5309711" y="2442419"/>
            <a:ext cx="2882199" cy="923330"/>
          </a:xfrm>
          <a:prstGeom prst="rect">
            <a:avLst/>
          </a:prstGeom>
          <a:noFill/>
        </p:spPr>
        <p:txBody>
          <a:bodyPr wrap="none" rtlCol="0">
            <a:spAutoFit/>
          </a:bodyPr>
          <a:lstStyle/>
          <a:p>
            <a:r>
              <a:rPr lang="en-US" altLang="zh-CN" sz="5400" dirty="0">
                <a:solidFill>
                  <a:srgbClr val="F7C15D"/>
                </a:solidFill>
              </a:rPr>
              <a:t>PAET 01</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EC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011680" cy="460375"/>
          </a:xfrm>
          <a:prstGeom prst="rect">
            <a:avLst/>
          </a:prstGeom>
          <a:noFill/>
        </p:spPr>
        <p:txBody>
          <a:bodyPr wrap="none" rtlCol="0">
            <a:spAutoFit/>
          </a:bodyPr>
          <a:lstStyle/>
          <a:p>
            <a:r>
              <a:rPr lang="zh-CN" altLang="en-US" sz="2400" dirty="0">
                <a:solidFill>
                  <a:srgbClr val="00355C"/>
                </a:solidFill>
              </a:rPr>
              <a:t>实现背景概况</a:t>
            </a:r>
            <a:endParaRPr lang="zh-CN" altLang="en-US" sz="2400" dirty="0">
              <a:solidFill>
                <a:srgbClr val="00355C"/>
              </a:solidFill>
            </a:endParaRPr>
          </a:p>
        </p:txBody>
      </p:sp>
      <p:grpSp>
        <p:nvGrpSpPr>
          <p:cNvPr id="7" name="组合 6"/>
          <p:cNvGrpSpPr/>
          <p:nvPr/>
        </p:nvGrpSpPr>
        <p:grpSpPr>
          <a:xfrm>
            <a:off x="3269677" y="2745510"/>
            <a:ext cx="5652647" cy="5324905"/>
            <a:chOff x="3269677" y="2745510"/>
            <a:chExt cx="5652647" cy="5324905"/>
          </a:xfrm>
        </p:grpSpPr>
        <p:pic>
          <p:nvPicPr>
            <p:cNvPr id="52" name="图片 51" descr="桌子上放着笔记本电脑和花瓶&#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l="725" t="23805" r="4696" b="6102"/>
            <a:stretch>
              <a:fillRect/>
            </a:stretch>
          </p:blipFill>
          <p:spPr>
            <a:xfrm>
              <a:off x="4305453" y="3997325"/>
              <a:ext cx="3593888" cy="1775588"/>
            </a:xfrm>
            <a:custGeom>
              <a:avLst/>
              <a:gdLst>
                <a:gd name="connsiteX0" fmla="*/ 1795169 w 3593888"/>
                <a:gd name="connsiteY0" fmla="*/ 1 h 1775588"/>
                <a:gd name="connsiteX1" fmla="*/ 3593888 w 3593888"/>
                <a:gd name="connsiteY1" fmla="*/ 1771992 h 1775588"/>
                <a:gd name="connsiteX2" fmla="*/ 0 w 3593888"/>
                <a:gd name="connsiteY2" fmla="*/ 1775588 h 1775588"/>
                <a:gd name="connsiteX3" fmla="*/ 1795169 w 3593888"/>
                <a:gd name="connsiteY3" fmla="*/ 1 h 1775588"/>
              </a:gdLst>
              <a:ahLst/>
              <a:cxnLst>
                <a:cxn ang="0">
                  <a:pos x="connsiteX0" y="connsiteY0"/>
                </a:cxn>
                <a:cxn ang="0">
                  <a:pos x="connsiteX1" y="connsiteY1"/>
                </a:cxn>
                <a:cxn ang="0">
                  <a:pos x="connsiteX2" y="connsiteY2"/>
                </a:cxn>
                <a:cxn ang="0">
                  <a:pos x="connsiteX3" y="connsiteY3"/>
                </a:cxn>
              </a:cxnLst>
              <a:rect l="l" t="t" r="r" b="b"/>
              <a:pathLst>
                <a:path w="3593888" h="1775588">
                  <a:moveTo>
                    <a:pt x="1795169" y="1"/>
                  </a:moveTo>
                  <a:cubicBezTo>
                    <a:pt x="2778589" y="-983"/>
                    <a:pt x="3580152" y="788669"/>
                    <a:pt x="3593888" y="1771992"/>
                  </a:cubicBezTo>
                  <a:lnTo>
                    <a:pt x="0" y="1775588"/>
                  </a:lnTo>
                  <a:cubicBezTo>
                    <a:pt x="11768" y="792240"/>
                    <a:pt x="811749" y="985"/>
                    <a:pt x="1795169" y="1"/>
                  </a:cubicBezTo>
                  <a:close/>
                </a:path>
              </a:pathLst>
            </a:custGeom>
          </p:spPr>
        </p:pic>
        <p:sp>
          <p:nvSpPr>
            <p:cNvPr id="14" name="Block Arc 61"/>
            <p:cNvSpPr/>
            <p:nvPr/>
          </p:nvSpPr>
          <p:spPr>
            <a:xfrm>
              <a:off x="3629185" y="3169630"/>
              <a:ext cx="4900786" cy="4900785"/>
            </a:xfrm>
            <a:prstGeom prst="blockArc">
              <a:avLst>
                <a:gd name="adj1" fmla="val 10800000"/>
                <a:gd name="adj2" fmla="val 16200004"/>
                <a:gd name="adj3" fmla="val 2113"/>
              </a:avLst>
            </a:prstGeom>
            <a:solidFill>
              <a:schemeClr val="bg2">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65"/>
            <p:cNvSpPr/>
            <p:nvPr/>
          </p:nvSpPr>
          <p:spPr>
            <a:xfrm>
              <a:off x="3629185" y="3169630"/>
              <a:ext cx="4900786" cy="4900785"/>
            </a:xfrm>
            <a:prstGeom prst="blockArc">
              <a:avLst>
                <a:gd name="adj1" fmla="val 16200000"/>
                <a:gd name="adj2" fmla="val 21589317"/>
                <a:gd name="adj3" fmla="val 2281"/>
              </a:avLst>
            </a:prstGeom>
            <a:solidFill>
              <a:schemeClr val="bg2">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Oval 85"/>
            <p:cNvSpPr>
              <a:spLocks noChangeAspect="1"/>
            </p:cNvSpPr>
            <p:nvPr/>
          </p:nvSpPr>
          <p:spPr>
            <a:xfrm>
              <a:off x="3269677" y="4964099"/>
              <a:ext cx="963388" cy="963388"/>
            </a:xfrm>
            <a:prstGeom prst="ellipse">
              <a:avLst/>
            </a:prstGeom>
            <a:solidFill>
              <a:srgbClr val="3187C6"/>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200" b="1" kern="1200" dirty="0"/>
            </a:p>
          </p:txBody>
        </p:sp>
        <p:sp>
          <p:nvSpPr>
            <p:cNvPr id="23" name="Oval 86"/>
            <p:cNvSpPr>
              <a:spLocks noChangeAspect="1"/>
            </p:cNvSpPr>
            <p:nvPr/>
          </p:nvSpPr>
          <p:spPr>
            <a:xfrm>
              <a:off x="3961853" y="3360508"/>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6" name="Oval 82"/>
            <p:cNvSpPr>
              <a:spLocks noChangeAspect="1"/>
            </p:cNvSpPr>
            <p:nvPr/>
          </p:nvSpPr>
          <p:spPr>
            <a:xfrm>
              <a:off x="5597884" y="2745510"/>
              <a:ext cx="963388" cy="963388"/>
            </a:xfrm>
            <a:prstGeom prst="ellipse">
              <a:avLst/>
            </a:prstGeom>
            <a:solidFill>
              <a:srgbClr val="3187C6"/>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9" name="Oval 83"/>
            <p:cNvSpPr>
              <a:spLocks noChangeAspect="1"/>
            </p:cNvSpPr>
            <p:nvPr/>
          </p:nvSpPr>
          <p:spPr>
            <a:xfrm>
              <a:off x="7223235" y="3360508"/>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33" name="Oval 84"/>
            <p:cNvSpPr>
              <a:spLocks noChangeAspect="1"/>
            </p:cNvSpPr>
            <p:nvPr/>
          </p:nvSpPr>
          <p:spPr>
            <a:xfrm>
              <a:off x="7958936" y="4964099"/>
              <a:ext cx="963388" cy="963388"/>
            </a:xfrm>
            <a:prstGeom prst="ellipse">
              <a:avLst/>
            </a:prstGeom>
            <a:solidFill>
              <a:srgbClr val="3187C6"/>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53" name="KSO_Shape"/>
            <p:cNvSpPr/>
            <p:nvPr/>
          </p:nvSpPr>
          <p:spPr bwMode="auto">
            <a:xfrm>
              <a:off x="7436976" y="3602462"/>
              <a:ext cx="507933" cy="437668"/>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3200" dirty="0">
                <a:ea typeface="微软雅黑" panose="020B0503020204020204" pitchFamily="34" charset="-122"/>
              </a:endParaRPr>
            </a:p>
          </p:txBody>
        </p:sp>
        <p:pic>
          <p:nvPicPr>
            <p:cNvPr id="54" name="图形 53" descr="社交网络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3496" y="2856964"/>
              <a:ext cx="725007" cy="725007"/>
            </a:xfrm>
            <a:prstGeom prst="rect">
              <a:avLst/>
            </a:prstGeom>
          </p:spPr>
        </p:pic>
        <p:pic>
          <p:nvPicPr>
            <p:cNvPr id="55" name="图形 54" descr="发送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0767" y="5104757"/>
              <a:ext cx="725007" cy="725007"/>
            </a:xfrm>
            <a:prstGeom prst="rect">
              <a:avLst/>
            </a:prstGeom>
          </p:spPr>
        </p:pic>
        <p:pic>
          <p:nvPicPr>
            <p:cNvPr id="56" name="图形 55" descr="灯泡和齿轮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78126" y="5067014"/>
              <a:ext cx="725007" cy="725007"/>
            </a:xfrm>
            <a:prstGeom prst="rect">
              <a:avLst/>
            </a:prstGeom>
          </p:spPr>
        </p:pic>
        <p:pic>
          <p:nvPicPr>
            <p:cNvPr id="57" name="图形 56" descr="显示器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81043" y="3489041"/>
              <a:ext cx="725007" cy="725007"/>
            </a:xfrm>
            <a:prstGeom prst="rect">
              <a:avLst/>
            </a:prstGeom>
          </p:spPr>
        </p:pic>
      </p:grpSp>
      <p:grpSp>
        <p:nvGrpSpPr>
          <p:cNvPr id="2" name="组合 1"/>
          <p:cNvGrpSpPr/>
          <p:nvPr/>
        </p:nvGrpSpPr>
        <p:grpSpPr>
          <a:xfrm>
            <a:off x="936431" y="1070035"/>
            <a:ext cx="10870565" cy="2768600"/>
            <a:chOff x="936431" y="1070035"/>
            <a:chExt cx="10870565" cy="2768600"/>
          </a:xfrm>
        </p:grpSpPr>
        <p:sp>
          <p:nvSpPr>
            <p:cNvPr id="62" name="文本框 60"/>
            <p:cNvSpPr/>
            <p:nvPr/>
          </p:nvSpPr>
          <p:spPr>
            <a:xfrm>
              <a:off x="6458391" y="1070035"/>
              <a:ext cx="5348605" cy="216852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如今人们的生活可谓是五彩缤纷，改革开放以来人们生活中的温饱早已经得到解决,人们也开始追求精神上享受,阅读便成为人们精神美餐的一部分。但是有些人又不想买大量的书，读过之后就不去翻开了。因此，图书租赁便开始产生并且不断地发展成为潮流,为了方便租赁型书店的管理人员的管理和提高工作效率，因此我开发了书店租赁管理系统。</a:t>
              </a:r>
              <a:endParaRPr kumimoji="0" lang="zh-CN" altLang="en-US" sz="1200" b="0" i="0" u="none" strike="noStrike" kern="1200" cap="none" spc="0" normalizeH="0" baseline="0" noProof="0" dirty="0">
                <a:ln>
                  <a:noFill/>
                </a:ln>
                <a:solidFill>
                  <a:srgbClr val="3187C6"/>
                </a:solidFill>
                <a:effectLst/>
                <a:uLnTx/>
                <a:uFillTx/>
                <a:cs typeface="+mn-ea"/>
                <a:sym typeface="+mn-lt"/>
              </a:endParaRPr>
            </a:p>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现在许多中小型书店对书店里的图书信息、租赁信息以及会员信息都是采用人工笔记的方式，这是比较传统的、低效率的方法。而如今的计算机技术非常发达，为了给书店提高效率和经济效益，因此利用相关计算机技术开发出一个书店租赁管理系统是很必要的。</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8" name="文本框 60"/>
            <p:cNvSpPr/>
            <p:nvPr/>
          </p:nvSpPr>
          <p:spPr>
            <a:xfrm>
              <a:off x="936431" y="1438970"/>
              <a:ext cx="2692400" cy="2399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随着人们生活水平的不断提高，越来越多的人更注重精神境界的提高。图书又是一种提高精神境界的方式，所以需求量的增多导致了图书的种类和数量增多，这时就需要开发一个书店管理系统，使书店管理人员方便的管理图书的借阅和零售。这样可以改善传统的手工图书管理方式所带来的管理过程繁琐而复杂，执行效率低，并且容易出错的特点。</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grpSp>
      <p:sp>
        <p:nvSpPr>
          <p:cNvPr id="81" name="斜纹 80"/>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2" name="斜纹 81"/>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4" name="斜纹 8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5" name="斜纹 8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621280" cy="460375"/>
          </a:xfrm>
          <a:prstGeom prst="rect">
            <a:avLst/>
          </a:prstGeom>
          <a:noFill/>
        </p:spPr>
        <p:txBody>
          <a:bodyPr wrap="none" rtlCol="0">
            <a:spAutoFit/>
          </a:bodyPr>
          <a:lstStyle/>
          <a:p>
            <a:r>
              <a:rPr lang="zh-CN" altLang="en-US" sz="2400" dirty="0">
                <a:solidFill>
                  <a:srgbClr val="00355C"/>
                </a:solidFill>
              </a:rPr>
              <a:t>使用到的技术概况</a:t>
            </a:r>
            <a:endParaRPr lang="zh-CN" altLang="en-US" sz="2400" dirty="0">
              <a:solidFill>
                <a:srgbClr val="00355C"/>
              </a:solidFill>
            </a:endParaRPr>
          </a:p>
        </p:txBody>
      </p:sp>
      <p:grpSp>
        <p:nvGrpSpPr>
          <p:cNvPr id="66" name="组合 65"/>
          <p:cNvGrpSpPr/>
          <p:nvPr/>
        </p:nvGrpSpPr>
        <p:grpSpPr>
          <a:xfrm>
            <a:off x="-913511" y="-1730840"/>
            <a:ext cx="13957141" cy="10476193"/>
            <a:chOff x="-913511" y="-1730840"/>
            <a:chExt cx="13957141" cy="10476193"/>
          </a:xfrm>
        </p:grpSpPr>
        <p:sp>
          <p:nvSpPr>
            <p:cNvPr id="45" name="斜纹 4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pSp>
        <p:nvGrpSpPr>
          <p:cNvPr id="51" name="组合 50"/>
          <p:cNvGrpSpPr/>
          <p:nvPr/>
        </p:nvGrpSpPr>
        <p:grpSpPr>
          <a:xfrm>
            <a:off x="1387516" y="1872778"/>
            <a:ext cx="9416969" cy="1939811"/>
            <a:chOff x="1660875" y="2194272"/>
            <a:chExt cx="9416969" cy="1939811"/>
          </a:xfrm>
        </p:grpSpPr>
        <p:grpSp>
          <p:nvGrpSpPr>
            <p:cNvPr id="47" name="组合 46"/>
            <p:cNvGrpSpPr/>
            <p:nvPr/>
          </p:nvGrpSpPr>
          <p:grpSpPr>
            <a:xfrm>
              <a:off x="1660875" y="2194272"/>
              <a:ext cx="1893661" cy="1939811"/>
              <a:chOff x="1660875" y="2194272"/>
              <a:chExt cx="1893661" cy="1939811"/>
            </a:xfrm>
          </p:grpSpPr>
          <p:sp>
            <p:nvSpPr>
              <p:cNvPr id="21" name="任意多边形: 形状 20"/>
              <p:cNvSpPr/>
              <p:nvPr/>
            </p:nvSpPr>
            <p:spPr>
              <a:xfrm rot="5400000">
                <a:off x="2027445"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形 4" descr="徽章 1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254559" y="3427791"/>
                <a:ext cx="706292" cy="706292"/>
              </a:xfrm>
              <a:prstGeom prst="rect">
                <a:avLst/>
              </a:prstGeom>
            </p:spPr>
          </p:pic>
        </p:grpSp>
        <p:grpSp>
          <p:nvGrpSpPr>
            <p:cNvPr id="48" name="组合 47"/>
            <p:cNvGrpSpPr/>
            <p:nvPr/>
          </p:nvGrpSpPr>
          <p:grpSpPr>
            <a:xfrm>
              <a:off x="4168644" y="2194272"/>
              <a:ext cx="1893661" cy="1939811"/>
              <a:chOff x="4168644" y="2194272"/>
              <a:chExt cx="1893661" cy="1939811"/>
            </a:xfrm>
          </p:grpSpPr>
          <p:sp>
            <p:nvSpPr>
              <p:cNvPr id="33" name="任意多边形: 形状 32"/>
              <p:cNvSpPr/>
              <p:nvPr/>
            </p:nvSpPr>
            <p:spPr>
              <a:xfrm rot="5400000">
                <a:off x="4535214"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6" name="图形 25" descr="徽章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328" y="3427791"/>
                <a:ext cx="706292" cy="706292"/>
              </a:xfrm>
              <a:prstGeom prst="rect">
                <a:avLst/>
              </a:prstGeom>
            </p:spPr>
          </p:pic>
        </p:grpSp>
        <p:grpSp>
          <p:nvGrpSpPr>
            <p:cNvPr id="49" name="组合 48"/>
            <p:cNvGrpSpPr/>
            <p:nvPr/>
          </p:nvGrpSpPr>
          <p:grpSpPr>
            <a:xfrm>
              <a:off x="6676413" y="2194272"/>
              <a:ext cx="1893661" cy="1939811"/>
              <a:chOff x="6676413" y="2194272"/>
              <a:chExt cx="1893661" cy="1939811"/>
            </a:xfrm>
          </p:grpSpPr>
          <p:sp>
            <p:nvSpPr>
              <p:cNvPr id="37" name="任意多边形: 形状 36"/>
              <p:cNvSpPr/>
              <p:nvPr/>
            </p:nvSpPr>
            <p:spPr>
              <a:xfrm rot="5400000">
                <a:off x="7042983"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8" name="图形 27" descr="徽章 3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0097" y="3427791"/>
                <a:ext cx="706292" cy="706292"/>
              </a:xfrm>
              <a:prstGeom prst="rect">
                <a:avLst/>
              </a:prstGeom>
            </p:spPr>
          </p:pic>
        </p:grpSp>
        <p:grpSp>
          <p:nvGrpSpPr>
            <p:cNvPr id="50" name="组合 49"/>
            <p:cNvGrpSpPr/>
            <p:nvPr/>
          </p:nvGrpSpPr>
          <p:grpSpPr>
            <a:xfrm>
              <a:off x="9184183" y="2194272"/>
              <a:ext cx="1893661" cy="1939811"/>
              <a:chOff x="9184183" y="2194272"/>
              <a:chExt cx="1893661" cy="1939811"/>
            </a:xfrm>
          </p:grpSpPr>
          <p:sp>
            <p:nvSpPr>
              <p:cNvPr id="43" name="任意多边形: 形状 42"/>
              <p:cNvSpPr/>
              <p:nvPr/>
            </p:nvSpPr>
            <p:spPr>
              <a:xfrm rot="5400000">
                <a:off x="9550753"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0" name="图形 29" descr="徽章 4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7867" y="3427791"/>
                <a:ext cx="706292" cy="706292"/>
              </a:xfrm>
              <a:prstGeom prst="rect">
                <a:avLst/>
              </a:prstGeom>
            </p:spPr>
          </p:pic>
        </p:grpSp>
      </p:grpSp>
      <p:grpSp>
        <p:nvGrpSpPr>
          <p:cNvPr id="64" name="组合 63"/>
          <p:cNvGrpSpPr/>
          <p:nvPr/>
        </p:nvGrpSpPr>
        <p:grpSpPr>
          <a:xfrm>
            <a:off x="1482327" y="4148698"/>
            <a:ext cx="9322160" cy="851128"/>
            <a:chOff x="1482327" y="4057258"/>
            <a:chExt cx="9322160" cy="851128"/>
          </a:xfrm>
        </p:grpSpPr>
        <p:grpSp>
          <p:nvGrpSpPr>
            <p:cNvPr id="52" name="组合 51"/>
            <p:cNvGrpSpPr/>
            <p:nvPr/>
          </p:nvGrpSpPr>
          <p:grpSpPr>
            <a:xfrm>
              <a:off x="1482327" y="4057258"/>
              <a:ext cx="1888628" cy="522609"/>
              <a:chOff x="8503862" y="3743524"/>
              <a:chExt cx="2320221" cy="522609"/>
            </a:xfrm>
          </p:grpSpPr>
          <p:sp>
            <p:nvSpPr>
              <p:cNvPr id="53" name="文本框 60"/>
              <p:cNvSpPr/>
              <p:nvPr/>
            </p:nvSpPr>
            <p:spPr>
              <a:xfrm>
                <a:off x="8503862" y="4041567"/>
                <a:ext cx="2320221" cy="22456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Spring：进行对象的操作和管理</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4" name="文本框 53"/>
              <p:cNvSpPr txBox="1"/>
              <p:nvPr/>
            </p:nvSpPr>
            <p:spPr>
              <a:xfrm>
                <a:off x="8773362" y="3743524"/>
                <a:ext cx="1781223" cy="368300"/>
              </a:xfrm>
              <a:prstGeom prst="rect">
                <a:avLst/>
              </a:prstGeom>
              <a:noFill/>
            </p:spPr>
            <p:txBody>
              <a:bodyPr wrap="square" rtlCol="0">
                <a:spAutoFit/>
              </a:bodyPr>
              <a:lstStyle/>
              <a:p>
                <a:pPr algn="ctr"/>
                <a:r>
                  <a:rPr lang="zh-CN" altLang="en-US" noProof="0" dirty="0">
                    <a:ln>
                      <a:noFill/>
                    </a:ln>
                    <a:solidFill>
                      <a:schemeClr val="tx1">
                        <a:lumMod val="95000"/>
                        <a:lumOff val="5000"/>
                      </a:schemeClr>
                    </a:solidFill>
                    <a:effectLst/>
                    <a:uLnTx/>
                    <a:uFillTx/>
                    <a:cs typeface="+mn-ea"/>
                    <a:sym typeface="+mn-lt"/>
                  </a:rPr>
                  <a:t>Spring</a:t>
                </a:r>
                <a:endParaRPr lang="zh-CN" altLang="en-US" dirty="0">
                  <a:solidFill>
                    <a:schemeClr val="tx1">
                      <a:lumMod val="95000"/>
                      <a:lumOff val="5000"/>
                    </a:schemeClr>
                  </a:solidFill>
                </a:endParaRPr>
              </a:p>
            </p:txBody>
          </p:sp>
        </p:grpSp>
        <p:grpSp>
          <p:nvGrpSpPr>
            <p:cNvPr id="55" name="组合 54"/>
            <p:cNvGrpSpPr/>
            <p:nvPr/>
          </p:nvGrpSpPr>
          <p:grpSpPr>
            <a:xfrm>
              <a:off x="3960171" y="4057258"/>
              <a:ext cx="1888628" cy="522609"/>
              <a:chOff x="8503862" y="3743524"/>
              <a:chExt cx="2320221" cy="522609"/>
            </a:xfrm>
          </p:grpSpPr>
          <p:sp>
            <p:nvSpPr>
              <p:cNvPr id="56" name="文本框 60"/>
              <p:cNvSpPr/>
              <p:nvPr/>
            </p:nvSpPr>
            <p:spPr>
              <a:xfrm>
                <a:off x="8503862" y="4041567"/>
                <a:ext cx="2320221" cy="22456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SpringMVC：实现视图和控制器的交互</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7" name="文本框 56"/>
              <p:cNvSpPr txBox="1"/>
              <p:nvPr/>
            </p:nvSpPr>
            <p:spPr>
              <a:xfrm>
                <a:off x="8773362" y="3743524"/>
                <a:ext cx="1781223" cy="368300"/>
              </a:xfrm>
              <a:prstGeom prst="rect">
                <a:avLst/>
              </a:prstGeom>
              <a:noFill/>
            </p:spPr>
            <p:txBody>
              <a:bodyPr wrap="square" rtlCol="0">
                <a:spAutoFit/>
              </a:bodyPr>
              <a:lstStyle/>
              <a:p>
                <a:pPr algn="ctr"/>
                <a:r>
                  <a:rPr lang="zh-CN" altLang="en-US" noProof="0" dirty="0">
                    <a:ln>
                      <a:noFill/>
                    </a:ln>
                    <a:solidFill>
                      <a:schemeClr val="tx1">
                        <a:lumMod val="95000"/>
                        <a:lumOff val="5000"/>
                      </a:schemeClr>
                    </a:solidFill>
                    <a:effectLst/>
                    <a:uLnTx/>
                    <a:uFillTx/>
                    <a:cs typeface="+mn-ea"/>
                    <a:sym typeface="+mn-lt"/>
                  </a:rPr>
                  <a:t>SpringMVC</a:t>
                </a:r>
                <a:endParaRPr lang="zh-CN" altLang="en-US" dirty="0">
                  <a:solidFill>
                    <a:schemeClr val="tx1">
                      <a:lumMod val="95000"/>
                      <a:lumOff val="5000"/>
                    </a:schemeClr>
                  </a:solidFill>
                </a:endParaRPr>
              </a:p>
            </p:txBody>
          </p:sp>
        </p:grpSp>
        <p:grpSp>
          <p:nvGrpSpPr>
            <p:cNvPr id="58" name="组合 57"/>
            <p:cNvGrpSpPr/>
            <p:nvPr/>
          </p:nvGrpSpPr>
          <p:grpSpPr>
            <a:xfrm>
              <a:off x="8915859" y="4057258"/>
              <a:ext cx="1888628" cy="851128"/>
              <a:chOff x="8503862" y="3743524"/>
              <a:chExt cx="2320221" cy="851128"/>
            </a:xfrm>
          </p:grpSpPr>
          <p:sp>
            <p:nvSpPr>
              <p:cNvPr id="59" name="文本框 60"/>
              <p:cNvSpPr/>
              <p:nvPr/>
            </p:nvSpPr>
            <p:spPr>
              <a:xfrm>
                <a:off x="8503862" y="4041567"/>
                <a:ext cx="2320221" cy="55308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MySQL：关系型数据库,进行数据的保存</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60" name="文本框 59"/>
              <p:cNvSpPr txBox="1"/>
              <p:nvPr/>
            </p:nvSpPr>
            <p:spPr>
              <a:xfrm>
                <a:off x="8773362" y="3743524"/>
                <a:ext cx="1781223" cy="368300"/>
              </a:xfrm>
              <a:prstGeom prst="rect">
                <a:avLst/>
              </a:prstGeom>
              <a:noFill/>
            </p:spPr>
            <p:txBody>
              <a:bodyPr wrap="square" rtlCol="0">
                <a:spAutoFit/>
              </a:bodyPr>
              <a:lstStyle/>
              <a:p>
                <a:pPr algn="ctr"/>
                <a:r>
                  <a:rPr lang="zh-CN" altLang="en-US" noProof="0" dirty="0">
                    <a:ln>
                      <a:noFill/>
                    </a:ln>
                    <a:solidFill>
                      <a:schemeClr val="tx1">
                        <a:lumMod val="95000"/>
                        <a:lumOff val="5000"/>
                      </a:schemeClr>
                    </a:solidFill>
                    <a:effectLst/>
                    <a:uLnTx/>
                    <a:uFillTx/>
                    <a:cs typeface="+mn-ea"/>
                    <a:sym typeface="+mn-lt"/>
                  </a:rPr>
                  <a:t>MySQL</a:t>
                </a:r>
                <a:endParaRPr lang="zh-CN" altLang="en-US" dirty="0">
                  <a:solidFill>
                    <a:schemeClr val="tx1">
                      <a:lumMod val="95000"/>
                      <a:lumOff val="5000"/>
                    </a:schemeClr>
                  </a:solidFill>
                </a:endParaRPr>
              </a:p>
            </p:txBody>
          </p:sp>
        </p:grpSp>
        <p:grpSp>
          <p:nvGrpSpPr>
            <p:cNvPr id="61" name="组合 60"/>
            <p:cNvGrpSpPr/>
            <p:nvPr/>
          </p:nvGrpSpPr>
          <p:grpSpPr>
            <a:xfrm>
              <a:off x="6438015" y="4057258"/>
              <a:ext cx="1888628" cy="522609"/>
              <a:chOff x="8503862" y="3743524"/>
              <a:chExt cx="2320221" cy="522609"/>
            </a:xfrm>
          </p:grpSpPr>
          <p:sp>
            <p:nvSpPr>
              <p:cNvPr id="62" name="文本框 60"/>
              <p:cNvSpPr/>
              <p:nvPr/>
            </p:nvSpPr>
            <p:spPr>
              <a:xfrm>
                <a:off x="8503862" y="4041567"/>
                <a:ext cx="2320221" cy="22456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Mybatis：执行SQL语句和MYSQL进行交互</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63" name="文本框 62"/>
              <p:cNvSpPr txBox="1"/>
              <p:nvPr/>
            </p:nvSpPr>
            <p:spPr>
              <a:xfrm>
                <a:off x="8773362" y="3743524"/>
                <a:ext cx="1781223" cy="368300"/>
              </a:xfrm>
              <a:prstGeom prst="rect">
                <a:avLst/>
              </a:prstGeom>
              <a:noFill/>
            </p:spPr>
            <p:txBody>
              <a:bodyPr wrap="square" rtlCol="0">
                <a:spAutoFit/>
              </a:bodyPr>
              <a:lstStyle/>
              <a:p>
                <a:pPr algn="ctr"/>
                <a:r>
                  <a:rPr lang="zh-CN" altLang="en-US" noProof="0" dirty="0">
                    <a:ln>
                      <a:noFill/>
                    </a:ln>
                    <a:solidFill>
                      <a:schemeClr val="tx1">
                        <a:lumMod val="95000"/>
                        <a:lumOff val="5000"/>
                      </a:schemeClr>
                    </a:solidFill>
                    <a:effectLst/>
                    <a:uLnTx/>
                    <a:uFillTx/>
                    <a:cs typeface="+mn-ea"/>
                    <a:sym typeface="+mn-lt"/>
                  </a:rPr>
                  <a:t>Mybatis</a:t>
                </a:r>
                <a:endParaRPr lang="zh-CN" altLang="en-US" dirty="0">
                  <a:solidFill>
                    <a:schemeClr val="tx1">
                      <a:lumMod val="95000"/>
                      <a:lumOff val="5000"/>
                    </a:schemeClr>
                  </a:solidFill>
                </a:endParaRPr>
              </a:p>
            </p:txBody>
          </p:sp>
        </p:grpSp>
      </p:grpSp>
      <p:pic>
        <p:nvPicPr>
          <p:cNvPr id="68" name="图形 67" descr="上升趋势条形图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0454" y="1872778"/>
            <a:ext cx="914400" cy="914400"/>
          </a:xfrm>
          <a:prstGeom prst="rect">
            <a:avLst/>
          </a:prstGeom>
        </p:spPr>
      </p:pic>
      <p:pic>
        <p:nvPicPr>
          <p:cNvPr id="72" name="图形 71" descr="孩子 纯色填充"/>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84915" y="1863442"/>
            <a:ext cx="914400" cy="914400"/>
          </a:xfrm>
          <a:prstGeom prst="rect">
            <a:avLst/>
          </a:prstGeom>
        </p:spPr>
      </p:pic>
      <p:pic>
        <p:nvPicPr>
          <p:cNvPr id="74" name="图形 73" descr="钱夹 纯色填充"/>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77146" y="1872778"/>
            <a:ext cx="914400" cy="914400"/>
          </a:xfrm>
          <a:prstGeom prst="rect">
            <a:avLst/>
          </a:prstGeom>
        </p:spPr>
      </p:pic>
      <p:pic>
        <p:nvPicPr>
          <p:cNvPr id="3" name="图形 2" descr="剪贴板 纯色填充"/>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30524" y="1909631"/>
            <a:ext cx="830231" cy="830231"/>
          </a:xfrm>
          <a:prstGeom prst="rect">
            <a:avLst/>
          </a:prstGeom>
        </p:spPr>
      </p:pic>
      <p:sp>
        <p:nvSpPr>
          <p:cNvPr id="7" name="文本框 6"/>
          <p:cNvSpPr txBox="1"/>
          <p:nvPr/>
        </p:nvSpPr>
        <p:spPr>
          <a:xfrm>
            <a:off x="1950085" y="5577205"/>
            <a:ext cx="2411095" cy="368300"/>
          </a:xfrm>
          <a:prstGeom prst="rect">
            <a:avLst/>
          </a:prstGeom>
          <a:noFill/>
        </p:spPr>
        <p:txBody>
          <a:bodyPr wrap="none" rtlCol="0">
            <a:spAutoFit/>
          </a:bodyPr>
          <a:p>
            <a:r>
              <a:rPr lang="zh-CN" altLang="en-US"/>
              <a:t>基本技术：</a:t>
            </a:r>
            <a:r>
              <a:rPr lang="en-US" altLang="zh-CN"/>
              <a:t>Java+JSP</a:t>
            </a:r>
            <a:endParaRPr lang="en-US" altLang="zh-CN" baseline="30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621280" cy="460375"/>
          </a:xfrm>
          <a:prstGeom prst="rect">
            <a:avLst/>
          </a:prstGeom>
          <a:noFill/>
        </p:spPr>
        <p:txBody>
          <a:bodyPr wrap="none" rtlCol="0">
            <a:spAutoFit/>
          </a:bodyPr>
          <a:lstStyle/>
          <a:p>
            <a:r>
              <a:rPr lang="zh-CN" altLang="en-US" sz="2400" dirty="0">
                <a:solidFill>
                  <a:srgbClr val="00355C"/>
                </a:solidFill>
              </a:rPr>
              <a:t>人员分工情况概述</a:t>
            </a:r>
            <a:endParaRPr lang="zh-CN" altLang="en-US" sz="2400" dirty="0">
              <a:solidFill>
                <a:srgbClr val="00355C"/>
              </a:solidFill>
            </a:endParaRPr>
          </a:p>
        </p:txBody>
      </p:sp>
      <p:grpSp>
        <p:nvGrpSpPr>
          <p:cNvPr id="23" name="组合 22"/>
          <p:cNvGrpSpPr/>
          <p:nvPr/>
        </p:nvGrpSpPr>
        <p:grpSpPr>
          <a:xfrm>
            <a:off x="-913511" y="-1730840"/>
            <a:ext cx="13957141" cy="10476193"/>
            <a:chOff x="-913511" y="-1730840"/>
            <a:chExt cx="13957141" cy="10476193"/>
          </a:xfrm>
        </p:grpSpPr>
        <p:sp>
          <p:nvSpPr>
            <p:cNvPr id="24" name="斜纹 2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pSp>
        <p:nvGrpSpPr>
          <p:cNvPr id="62" name="组合 61"/>
          <p:cNvGrpSpPr/>
          <p:nvPr/>
        </p:nvGrpSpPr>
        <p:grpSpPr>
          <a:xfrm>
            <a:off x="955694" y="1633898"/>
            <a:ext cx="10096463" cy="4127696"/>
            <a:chOff x="868675" y="1633898"/>
            <a:chExt cx="10096463" cy="4127696"/>
          </a:xfrm>
        </p:grpSpPr>
        <p:grpSp>
          <p:nvGrpSpPr>
            <p:cNvPr id="2" name="组合 1"/>
            <p:cNvGrpSpPr/>
            <p:nvPr/>
          </p:nvGrpSpPr>
          <p:grpSpPr>
            <a:xfrm>
              <a:off x="3314391" y="1633898"/>
              <a:ext cx="5005993" cy="3373991"/>
              <a:chOff x="2120378" y="1273474"/>
              <a:chExt cx="4793410" cy="3230712"/>
            </a:xfrm>
          </p:grpSpPr>
          <p:grpSp>
            <p:nvGrpSpPr>
              <p:cNvPr id="28" name="Group 64"/>
              <p:cNvGrpSpPr/>
              <p:nvPr/>
            </p:nvGrpSpPr>
            <p:grpSpPr>
              <a:xfrm>
                <a:off x="5263816" y="2242373"/>
                <a:ext cx="1543067" cy="1491087"/>
                <a:chOff x="5263816" y="2180082"/>
                <a:chExt cx="1543067" cy="1491087"/>
              </a:xfrm>
            </p:grpSpPr>
            <p:sp>
              <p:nvSpPr>
                <p:cNvPr id="29" name="Oval 59"/>
                <p:cNvSpPr>
                  <a:spLocks noChangeAspect="1"/>
                </p:cNvSpPr>
                <p:nvPr/>
              </p:nvSpPr>
              <p:spPr>
                <a:xfrm>
                  <a:off x="5355187" y="2219473"/>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30" name="Oval 27"/>
                <p:cNvSpPr>
                  <a:spLocks noChangeAspect="1"/>
                </p:cNvSpPr>
                <p:nvPr/>
              </p:nvSpPr>
              <p:spPr>
                <a:xfrm>
                  <a:off x="5263816" y="2180082"/>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grpSp>
          <p:grpSp>
            <p:nvGrpSpPr>
              <p:cNvPr id="32" name="Group 61"/>
              <p:cNvGrpSpPr/>
              <p:nvPr/>
            </p:nvGrpSpPr>
            <p:grpSpPr>
              <a:xfrm>
                <a:off x="2183525" y="2222535"/>
                <a:ext cx="1537577" cy="1510494"/>
                <a:chOff x="2183525" y="2160244"/>
                <a:chExt cx="1537577" cy="1510494"/>
              </a:xfrm>
            </p:grpSpPr>
            <p:sp>
              <p:nvSpPr>
                <p:cNvPr id="33" name="Oval 57"/>
                <p:cNvSpPr>
                  <a:spLocks noChangeAspect="1"/>
                </p:cNvSpPr>
                <p:nvPr/>
              </p:nvSpPr>
              <p:spPr>
                <a:xfrm>
                  <a:off x="2269406" y="2219042"/>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34" name="Oval 28"/>
                <p:cNvSpPr>
                  <a:spLocks noChangeAspect="1"/>
                </p:cNvSpPr>
                <p:nvPr/>
              </p:nvSpPr>
              <p:spPr>
                <a:xfrm>
                  <a:off x="2183525" y="2160244"/>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grpSp>
          <p:grpSp>
            <p:nvGrpSpPr>
              <p:cNvPr id="36" name="Group 62"/>
              <p:cNvGrpSpPr/>
              <p:nvPr/>
            </p:nvGrpSpPr>
            <p:grpSpPr>
              <a:xfrm>
                <a:off x="3517175" y="1359122"/>
                <a:ext cx="1524692" cy="1485295"/>
                <a:chOff x="3517175" y="1296831"/>
                <a:chExt cx="1524692" cy="1485295"/>
              </a:xfrm>
            </p:grpSpPr>
            <p:sp>
              <p:nvSpPr>
                <p:cNvPr id="37" name="Oval 60"/>
                <p:cNvSpPr>
                  <a:spLocks noChangeAspect="1"/>
                </p:cNvSpPr>
                <p:nvPr/>
              </p:nvSpPr>
              <p:spPr>
                <a:xfrm>
                  <a:off x="3590171" y="1330430"/>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38" name="Oval 29"/>
                <p:cNvSpPr>
                  <a:spLocks noChangeAspect="1"/>
                </p:cNvSpPr>
                <p:nvPr/>
              </p:nvSpPr>
              <p:spPr>
                <a:xfrm>
                  <a:off x="3517175" y="1296831"/>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grpSp>
          <p:grpSp>
            <p:nvGrpSpPr>
              <p:cNvPr id="39" name="Group 63"/>
              <p:cNvGrpSpPr/>
              <p:nvPr/>
            </p:nvGrpSpPr>
            <p:grpSpPr>
              <a:xfrm>
                <a:off x="3868971" y="2864854"/>
                <a:ext cx="1521780" cy="1480295"/>
                <a:chOff x="3868971" y="2802563"/>
                <a:chExt cx="1521780" cy="1480295"/>
              </a:xfrm>
            </p:grpSpPr>
            <p:sp>
              <p:nvSpPr>
                <p:cNvPr id="40" name="Oval 58"/>
                <p:cNvSpPr>
                  <a:spLocks noChangeAspect="1"/>
                </p:cNvSpPr>
                <p:nvPr/>
              </p:nvSpPr>
              <p:spPr>
                <a:xfrm>
                  <a:off x="3939055" y="2831162"/>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41" name="Oval 30"/>
                <p:cNvSpPr>
                  <a:spLocks noChangeAspect="1"/>
                </p:cNvSpPr>
                <p:nvPr/>
              </p:nvSpPr>
              <p:spPr>
                <a:xfrm>
                  <a:off x="3868971" y="2802563"/>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grpSp>
          <p:sp>
            <p:nvSpPr>
              <p:cNvPr id="42" name="Arc 46"/>
              <p:cNvSpPr/>
              <p:nvPr/>
            </p:nvSpPr>
            <p:spPr>
              <a:xfrm rot="18536433">
                <a:off x="2120378" y="1984931"/>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7"/>
              <p:cNvSpPr/>
              <p:nvPr/>
            </p:nvSpPr>
            <p:spPr>
              <a:xfrm rot="2537090">
                <a:off x="3641809" y="1273474"/>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Arc 48"/>
              <p:cNvSpPr/>
              <p:nvPr/>
            </p:nvSpPr>
            <p:spPr>
              <a:xfrm rot="16951463" flipH="1">
                <a:off x="3735263" y="2867858"/>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9"/>
              <p:cNvSpPr/>
              <p:nvPr/>
            </p:nvSpPr>
            <p:spPr>
              <a:xfrm rot="12440065" flipH="1">
                <a:off x="5277460" y="2318251"/>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 name="组合 2"/>
            <p:cNvGrpSpPr/>
            <p:nvPr/>
          </p:nvGrpSpPr>
          <p:grpSpPr>
            <a:xfrm>
              <a:off x="1907382" y="4328806"/>
              <a:ext cx="3785595" cy="1432788"/>
              <a:chOff x="2185995" y="4273917"/>
              <a:chExt cx="3785595" cy="1432788"/>
            </a:xfrm>
          </p:grpSpPr>
          <p:sp>
            <p:nvSpPr>
              <p:cNvPr id="48" name="文本框 60"/>
              <p:cNvSpPr/>
              <p:nvPr/>
            </p:nvSpPr>
            <p:spPr>
              <a:xfrm>
                <a:off x="3542990" y="4923115"/>
                <a:ext cx="2428600" cy="7835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进行需求分析，设计数据库整体架构，实现概念模型、逻辑模型、物理模型的设计</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49" name="文本框 48"/>
              <p:cNvSpPr txBox="1"/>
              <p:nvPr/>
            </p:nvSpPr>
            <p:spPr>
              <a:xfrm>
                <a:off x="2185995" y="4273917"/>
                <a:ext cx="2252345" cy="645160"/>
              </a:xfrm>
              <a:prstGeom prst="rect">
                <a:avLst/>
              </a:prstGeom>
              <a:noFill/>
            </p:spPr>
            <p:txBody>
              <a:bodyPr wrap="square" rtlCol="0">
                <a:spAutoFit/>
              </a:bodyPr>
              <a:lstStyle/>
              <a:p>
                <a:pPr algn="ctr"/>
                <a:r>
                  <a:rPr lang="zh-CN" altLang="en-US" dirty="0">
                    <a:solidFill>
                      <a:srgbClr val="00355C"/>
                    </a:solidFill>
                  </a:rPr>
                  <a:t>阮大泉</a:t>
                </a:r>
                <a:r>
                  <a:rPr lang="en-US" altLang="zh-CN" dirty="0">
                    <a:solidFill>
                      <a:srgbClr val="00355C"/>
                    </a:solidFill>
                  </a:rPr>
                  <a:t>—</a:t>
                </a:r>
                <a:r>
                  <a:rPr lang="zh-CN" altLang="en-US" dirty="0">
                    <a:solidFill>
                      <a:srgbClr val="00355C"/>
                    </a:solidFill>
                  </a:rPr>
                  <a:t>数据库系统设计与实现</a:t>
                </a:r>
                <a:endParaRPr lang="zh-CN" altLang="en-US" dirty="0">
                  <a:solidFill>
                    <a:srgbClr val="00355C"/>
                  </a:solidFill>
                </a:endParaRPr>
              </a:p>
            </p:txBody>
          </p:sp>
        </p:grpSp>
        <p:grpSp>
          <p:nvGrpSpPr>
            <p:cNvPr id="5" name="组合 4"/>
            <p:cNvGrpSpPr/>
            <p:nvPr/>
          </p:nvGrpSpPr>
          <p:grpSpPr>
            <a:xfrm>
              <a:off x="8536538" y="2428366"/>
              <a:ext cx="2428600" cy="1504179"/>
              <a:chOff x="8815151" y="2373477"/>
              <a:chExt cx="2428600" cy="1504179"/>
            </a:xfrm>
          </p:grpSpPr>
          <p:sp>
            <p:nvSpPr>
              <p:cNvPr id="50" name="文本框 60"/>
              <p:cNvSpPr/>
              <p:nvPr/>
            </p:nvSpPr>
            <p:spPr>
              <a:xfrm>
                <a:off x="8815151" y="3379545"/>
                <a:ext cx="2428600" cy="49811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实现前后端交互与页面展示，设计并划分详细功能模块</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1" name="文本框 50"/>
              <p:cNvSpPr txBox="1"/>
              <p:nvPr/>
            </p:nvSpPr>
            <p:spPr>
              <a:xfrm>
                <a:off x="8891121" y="2373477"/>
                <a:ext cx="1449891" cy="922020"/>
              </a:xfrm>
              <a:prstGeom prst="rect">
                <a:avLst/>
              </a:prstGeom>
              <a:noFill/>
            </p:spPr>
            <p:txBody>
              <a:bodyPr wrap="square" rtlCol="0">
                <a:spAutoFit/>
              </a:bodyPr>
              <a:lstStyle/>
              <a:p>
                <a:pPr algn="ctr"/>
                <a:r>
                  <a:rPr lang="zh-CN" altLang="en-US" dirty="0">
                    <a:solidFill>
                      <a:srgbClr val="00355C"/>
                    </a:solidFill>
                  </a:rPr>
                  <a:t>郭创</a:t>
                </a:r>
                <a:r>
                  <a:rPr lang="en-US" altLang="zh-CN" dirty="0">
                    <a:solidFill>
                      <a:srgbClr val="00355C"/>
                    </a:solidFill>
                  </a:rPr>
                  <a:t>—</a:t>
                </a:r>
                <a:r>
                  <a:rPr lang="zh-CN" altLang="en-US" dirty="0">
                    <a:solidFill>
                      <a:srgbClr val="00355C"/>
                    </a:solidFill>
                  </a:rPr>
                  <a:t>前端功能设计实现</a:t>
                </a:r>
                <a:endParaRPr lang="zh-CN" altLang="en-US" dirty="0">
                  <a:solidFill>
                    <a:srgbClr val="00355C"/>
                  </a:solidFill>
                </a:endParaRPr>
              </a:p>
            </p:txBody>
          </p:sp>
        </p:grpSp>
        <p:grpSp>
          <p:nvGrpSpPr>
            <p:cNvPr id="4" name="组合 3"/>
            <p:cNvGrpSpPr/>
            <p:nvPr/>
          </p:nvGrpSpPr>
          <p:grpSpPr>
            <a:xfrm>
              <a:off x="868675" y="2000979"/>
              <a:ext cx="2495910" cy="1209852"/>
              <a:chOff x="1147288" y="1946090"/>
              <a:chExt cx="2495910" cy="1209852"/>
            </a:xfrm>
          </p:grpSpPr>
          <p:sp>
            <p:nvSpPr>
              <p:cNvPr id="54" name="文本框 60"/>
              <p:cNvSpPr/>
              <p:nvPr/>
            </p:nvSpPr>
            <p:spPr>
              <a:xfrm>
                <a:off x="1214598" y="2572428"/>
                <a:ext cx="2428600" cy="58351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使用</a:t>
                </a:r>
                <a:r>
                  <a:rPr kumimoji="0" lang="en-US" altLang="zh-CN" sz="1200" b="0" i="0" u="none" strike="noStrike" kern="1200" cap="none" spc="0" normalizeH="0" baseline="0" noProof="0" dirty="0">
                    <a:ln>
                      <a:noFill/>
                    </a:ln>
                    <a:solidFill>
                      <a:schemeClr val="tx1">
                        <a:lumMod val="95000"/>
                        <a:lumOff val="5000"/>
                      </a:schemeClr>
                    </a:solidFill>
                    <a:effectLst/>
                    <a:uLnTx/>
                    <a:uFillTx/>
                    <a:cs typeface="+mn-ea"/>
                    <a:sym typeface="+mn-lt"/>
                  </a:rPr>
                  <a:t>Java+Jsp</a:t>
                </a: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及</a:t>
                </a:r>
                <a:r>
                  <a:rPr kumimoji="0" lang="en-US" altLang="zh-CN" sz="1200" b="0" i="0" u="none" strike="noStrike" kern="1200" cap="none" spc="0" normalizeH="0" baseline="0" noProof="0" dirty="0">
                    <a:ln>
                      <a:noFill/>
                    </a:ln>
                    <a:solidFill>
                      <a:schemeClr val="tx1">
                        <a:lumMod val="95000"/>
                        <a:lumOff val="5000"/>
                      </a:schemeClr>
                    </a:solidFill>
                    <a:effectLst/>
                    <a:uLnTx/>
                    <a:uFillTx/>
                    <a:cs typeface="+mn-ea"/>
                    <a:sym typeface="+mn-lt"/>
                  </a:rPr>
                  <a:t>ssm</a:t>
                </a: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框架实现业务需求，并对整体结构设计进行修正调改</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5" name="文本框 54"/>
              <p:cNvSpPr txBox="1"/>
              <p:nvPr/>
            </p:nvSpPr>
            <p:spPr>
              <a:xfrm>
                <a:off x="1147288" y="1946090"/>
                <a:ext cx="2009140" cy="645160"/>
              </a:xfrm>
              <a:prstGeom prst="rect">
                <a:avLst/>
              </a:prstGeom>
              <a:noFill/>
            </p:spPr>
            <p:txBody>
              <a:bodyPr wrap="square" rtlCol="0">
                <a:spAutoFit/>
              </a:bodyPr>
              <a:lstStyle/>
              <a:p>
                <a:pPr algn="ctr"/>
                <a:r>
                  <a:rPr lang="zh-CN" altLang="en-US" dirty="0">
                    <a:solidFill>
                      <a:srgbClr val="00355C"/>
                    </a:solidFill>
                  </a:rPr>
                  <a:t>邵彦杰</a:t>
                </a:r>
                <a:r>
                  <a:rPr lang="en-US" altLang="zh-CN" dirty="0">
                    <a:solidFill>
                      <a:srgbClr val="00355C"/>
                    </a:solidFill>
                  </a:rPr>
                  <a:t>—</a:t>
                </a:r>
                <a:r>
                  <a:rPr lang="zh-CN" altLang="en-US" dirty="0">
                    <a:solidFill>
                      <a:srgbClr val="00355C"/>
                    </a:solidFill>
                  </a:rPr>
                  <a:t>后端功能设计实现</a:t>
                </a:r>
                <a:endParaRPr lang="zh-CN" altLang="en-US" dirty="0">
                  <a:solidFill>
                    <a:srgbClr val="00355C"/>
                  </a:solidFill>
                </a:endParaRPr>
              </a:p>
            </p:txBody>
          </p:sp>
        </p:grpSp>
        <p:pic>
          <p:nvPicPr>
            <p:cNvPr id="8" name="图形 7" descr="建筑砖墙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731873" y="2875794"/>
              <a:ext cx="914400" cy="914400"/>
            </a:xfrm>
            <a:prstGeom prst="rect">
              <a:avLst/>
            </a:prstGeom>
          </p:spPr>
        </p:pic>
        <p:pic>
          <p:nvPicPr>
            <p:cNvPr id="10" name="图形 9" descr="条形图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0082" y="2843463"/>
              <a:ext cx="914400" cy="914400"/>
            </a:xfrm>
            <a:prstGeom prst="rect">
              <a:avLst/>
            </a:prstGeom>
          </p:spPr>
        </p:pic>
        <p:pic>
          <p:nvPicPr>
            <p:cNvPr id="59" name="图形 58" descr="区块链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591" y="1934903"/>
              <a:ext cx="914400" cy="914400"/>
            </a:xfrm>
            <a:prstGeom prst="rect">
              <a:avLst/>
            </a:prstGeom>
          </p:spPr>
        </p:pic>
        <p:pic>
          <p:nvPicPr>
            <p:cNvPr id="61" name="图形 60" descr="分支图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59831" y="3651412"/>
              <a:ext cx="914400" cy="914400"/>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554129" y="1529501"/>
            <a:ext cx="3877532" cy="387753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011680" cy="460375"/>
          </a:xfrm>
          <a:prstGeom prst="rect">
            <a:avLst/>
          </a:prstGeom>
          <a:noFill/>
        </p:spPr>
        <p:txBody>
          <a:bodyPr wrap="none" rtlCol="0">
            <a:spAutoFit/>
          </a:bodyPr>
          <a:lstStyle/>
          <a:p>
            <a:r>
              <a:rPr lang="zh-CN" altLang="en-US" sz="2400" dirty="0">
                <a:solidFill>
                  <a:srgbClr val="00355C"/>
                </a:solidFill>
              </a:rPr>
              <a:t>工作流程概述</a:t>
            </a:r>
            <a:endParaRPr lang="zh-CN" altLang="en-US" sz="2400" dirty="0">
              <a:solidFill>
                <a:srgbClr val="00355C"/>
              </a:solidFill>
            </a:endParaRPr>
          </a:p>
        </p:txBody>
      </p:sp>
      <p:grpSp>
        <p:nvGrpSpPr>
          <p:cNvPr id="3" name="组合 2"/>
          <p:cNvGrpSpPr/>
          <p:nvPr/>
        </p:nvGrpSpPr>
        <p:grpSpPr>
          <a:xfrm>
            <a:off x="1156165" y="1307052"/>
            <a:ext cx="4662079" cy="4390202"/>
            <a:chOff x="1156165" y="1233900"/>
            <a:chExt cx="4662079" cy="4390202"/>
          </a:xfrm>
        </p:grpSpPr>
        <p:grpSp>
          <p:nvGrpSpPr>
            <p:cNvPr id="13" name="组合 12"/>
            <p:cNvGrpSpPr/>
            <p:nvPr/>
          </p:nvGrpSpPr>
          <p:grpSpPr>
            <a:xfrm rot="5400000">
              <a:off x="1574057" y="1379914"/>
              <a:ext cx="4390202" cy="4098173"/>
              <a:chOff x="3269677" y="2745510"/>
              <a:chExt cx="5652647" cy="5324905"/>
            </a:xfrm>
          </p:grpSpPr>
          <p:sp>
            <p:nvSpPr>
              <p:cNvPr id="18" name="Block Arc 61"/>
              <p:cNvSpPr/>
              <p:nvPr/>
            </p:nvSpPr>
            <p:spPr>
              <a:xfrm>
                <a:off x="3629185" y="3169630"/>
                <a:ext cx="4900786" cy="4900785"/>
              </a:xfrm>
              <a:prstGeom prst="blockArc">
                <a:avLst>
                  <a:gd name="adj1" fmla="val 10800000"/>
                  <a:gd name="adj2" fmla="val 16200004"/>
                  <a:gd name="adj3" fmla="val 2113"/>
                </a:avLst>
              </a:prstGeom>
              <a:solidFill>
                <a:srgbClr val="3187C6"/>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dirty="0"/>
              </a:p>
            </p:txBody>
          </p:sp>
          <p:sp>
            <p:nvSpPr>
              <p:cNvPr id="21" name="Block Arc 65"/>
              <p:cNvSpPr/>
              <p:nvPr/>
            </p:nvSpPr>
            <p:spPr>
              <a:xfrm>
                <a:off x="3629185" y="3169630"/>
                <a:ext cx="4900786" cy="4900785"/>
              </a:xfrm>
              <a:prstGeom prst="blockArc">
                <a:avLst>
                  <a:gd name="adj1" fmla="val 16200000"/>
                  <a:gd name="adj2" fmla="val 21589317"/>
                  <a:gd name="adj3" fmla="val 2281"/>
                </a:avLst>
              </a:prstGeom>
              <a:solidFill>
                <a:srgbClr val="3187C6"/>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dirty="0"/>
              </a:p>
            </p:txBody>
          </p:sp>
          <p:sp>
            <p:nvSpPr>
              <p:cNvPr id="23" name="Oval 85"/>
              <p:cNvSpPr>
                <a:spLocks noChangeAspect="1"/>
              </p:cNvSpPr>
              <p:nvPr/>
            </p:nvSpPr>
            <p:spPr>
              <a:xfrm>
                <a:off x="3269677" y="4964099"/>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200" b="1" kern="1200" dirty="0"/>
              </a:p>
            </p:txBody>
          </p:sp>
          <p:sp>
            <p:nvSpPr>
              <p:cNvPr id="24" name="Oval 86"/>
              <p:cNvSpPr>
                <a:spLocks noChangeAspect="1"/>
              </p:cNvSpPr>
              <p:nvPr/>
            </p:nvSpPr>
            <p:spPr>
              <a:xfrm>
                <a:off x="3961853" y="3360508"/>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5" name="Oval 82"/>
              <p:cNvSpPr>
                <a:spLocks noChangeAspect="1"/>
              </p:cNvSpPr>
              <p:nvPr/>
            </p:nvSpPr>
            <p:spPr>
              <a:xfrm>
                <a:off x="5597884" y="2745510"/>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6" name="Oval 83"/>
              <p:cNvSpPr>
                <a:spLocks noChangeAspect="1"/>
              </p:cNvSpPr>
              <p:nvPr/>
            </p:nvSpPr>
            <p:spPr>
              <a:xfrm>
                <a:off x="7223235" y="3360508"/>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7" name="Oval 84"/>
              <p:cNvSpPr>
                <a:spLocks noChangeAspect="1"/>
              </p:cNvSpPr>
              <p:nvPr/>
            </p:nvSpPr>
            <p:spPr>
              <a:xfrm>
                <a:off x="7958936" y="4964099"/>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8" name="KSO_Shape"/>
              <p:cNvSpPr/>
              <p:nvPr/>
            </p:nvSpPr>
            <p:spPr bwMode="auto">
              <a:xfrm rot="16200000">
                <a:off x="7436977" y="3602462"/>
                <a:ext cx="507933" cy="437668"/>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3200" dirty="0">
                  <a:ea typeface="微软雅黑" panose="020B0503020204020204" pitchFamily="34" charset="-122"/>
                </a:endParaRPr>
              </a:p>
            </p:txBody>
          </p:sp>
          <p:pic>
            <p:nvPicPr>
              <p:cNvPr id="29" name="图形 28" descr="社交网络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16200000">
                <a:off x="5712042" y="2835315"/>
                <a:ext cx="725007" cy="725006"/>
              </a:xfrm>
              <a:prstGeom prst="rect">
                <a:avLst/>
              </a:prstGeom>
            </p:spPr>
          </p:pic>
          <p:pic>
            <p:nvPicPr>
              <p:cNvPr id="30" name="图形 29" descr="发送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350766" y="5148057"/>
                <a:ext cx="725007" cy="725006"/>
              </a:xfrm>
              <a:prstGeom prst="rect">
                <a:avLst/>
              </a:prstGeom>
            </p:spPr>
          </p:pic>
          <p:pic>
            <p:nvPicPr>
              <p:cNvPr id="32" name="图形 31" descr="灯泡和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8078126" y="5067014"/>
                <a:ext cx="725007" cy="725007"/>
              </a:xfrm>
              <a:prstGeom prst="rect">
                <a:avLst/>
              </a:prstGeom>
            </p:spPr>
          </p:pic>
          <p:pic>
            <p:nvPicPr>
              <p:cNvPr id="33" name="图形 32" descr="显示器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102497" y="3489042"/>
                <a:ext cx="725007" cy="725006"/>
              </a:xfrm>
              <a:prstGeom prst="rect">
                <a:avLst/>
              </a:prstGeom>
            </p:spPr>
          </p:pic>
        </p:grpSp>
        <p:pic>
          <p:nvPicPr>
            <p:cNvPr id="34" name="图片 33" descr="建筑的设计&#10;&#10;描述已自动生成"/>
            <p:cNvPicPr>
              <a:picLocks noChangeAspect="1"/>
            </p:cNvPicPr>
            <p:nvPr/>
          </p:nvPicPr>
          <p:blipFill>
            <a:blip r:embed="rId9">
              <a:extLst>
                <a:ext uri="{28A0092B-C50C-407E-A947-70E740481C1C}">
                  <a14:useLocalDpi xmlns:a14="http://schemas.microsoft.com/office/drawing/2010/main" val="0"/>
                </a:ext>
              </a:extLst>
            </a:blip>
            <a:srcRect t="84" r="3200" b="27387"/>
            <a:stretch>
              <a:fillRect/>
            </a:stretch>
          </p:blipFill>
          <p:spPr>
            <a:xfrm>
              <a:off x="1156165" y="1788347"/>
              <a:ext cx="3282651" cy="3282651"/>
            </a:xfrm>
            <a:custGeom>
              <a:avLst/>
              <a:gdLst>
                <a:gd name="connsiteX0" fmla="*/ 1817216 w 3634432"/>
                <a:gd name="connsiteY0" fmla="*/ 0 h 3634432"/>
                <a:gd name="connsiteX1" fmla="*/ 3634432 w 3634432"/>
                <a:gd name="connsiteY1" fmla="*/ 1817216 h 3634432"/>
                <a:gd name="connsiteX2" fmla="*/ 1817216 w 3634432"/>
                <a:gd name="connsiteY2" fmla="*/ 3634432 h 3634432"/>
                <a:gd name="connsiteX3" fmla="*/ 0 w 3634432"/>
                <a:gd name="connsiteY3" fmla="*/ 1817216 h 3634432"/>
                <a:gd name="connsiteX4" fmla="*/ 1817216 w 3634432"/>
                <a:gd name="connsiteY4" fmla="*/ 0 h 3634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432" h="3634432">
                  <a:moveTo>
                    <a:pt x="1817216" y="0"/>
                  </a:moveTo>
                  <a:cubicBezTo>
                    <a:pt x="2820837" y="0"/>
                    <a:pt x="3634432" y="813595"/>
                    <a:pt x="3634432" y="1817216"/>
                  </a:cubicBezTo>
                  <a:cubicBezTo>
                    <a:pt x="3634432" y="2820837"/>
                    <a:pt x="2820837" y="3634432"/>
                    <a:pt x="1817216" y="3634432"/>
                  </a:cubicBezTo>
                  <a:cubicBezTo>
                    <a:pt x="813595" y="3634432"/>
                    <a:pt x="0" y="2820837"/>
                    <a:pt x="0" y="1817216"/>
                  </a:cubicBezTo>
                  <a:cubicBezTo>
                    <a:pt x="0" y="813595"/>
                    <a:pt x="813595" y="0"/>
                    <a:pt x="1817216" y="0"/>
                  </a:cubicBezTo>
                  <a:close/>
                </a:path>
              </a:pathLst>
            </a:custGeom>
          </p:spPr>
        </p:pic>
      </p:grpSp>
      <p:grpSp>
        <p:nvGrpSpPr>
          <p:cNvPr id="4" name="组合 3"/>
          <p:cNvGrpSpPr/>
          <p:nvPr/>
        </p:nvGrpSpPr>
        <p:grpSpPr>
          <a:xfrm>
            <a:off x="5551788" y="1104353"/>
            <a:ext cx="4923112" cy="4866146"/>
            <a:chOff x="5551788" y="1104353"/>
            <a:chExt cx="4923112" cy="4866146"/>
          </a:xfrm>
        </p:grpSpPr>
        <p:grpSp>
          <p:nvGrpSpPr>
            <p:cNvPr id="36" name="组合 35"/>
            <p:cNvGrpSpPr/>
            <p:nvPr/>
          </p:nvGrpSpPr>
          <p:grpSpPr>
            <a:xfrm>
              <a:off x="5551789" y="1104353"/>
              <a:ext cx="4058394" cy="2118045"/>
              <a:chOff x="8031185" y="3743524"/>
              <a:chExt cx="2939170" cy="2118045"/>
            </a:xfrm>
          </p:grpSpPr>
          <p:sp>
            <p:nvSpPr>
              <p:cNvPr id="37" name="文本框 60"/>
              <p:cNvSpPr/>
              <p:nvPr/>
            </p:nvSpPr>
            <p:spPr>
              <a:xfrm>
                <a:off x="8060156" y="4256832"/>
                <a:ext cx="2910199" cy="160473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进行需求分析，设计概念模型、逻辑模型、物理模型，划分功能模块</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38" name="文本框 37"/>
              <p:cNvSpPr txBox="1"/>
              <p:nvPr/>
            </p:nvSpPr>
            <p:spPr>
              <a:xfrm>
                <a:off x="8031185" y="3743524"/>
                <a:ext cx="1607279" cy="368300"/>
              </a:xfrm>
              <a:prstGeom prst="rect">
                <a:avLst/>
              </a:prstGeom>
              <a:noFill/>
            </p:spPr>
            <p:txBody>
              <a:bodyPr wrap="none" rtlCol="0">
                <a:spAutoFit/>
              </a:bodyPr>
              <a:lstStyle/>
              <a:p>
                <a:r>
                  <a:rPr lang="zh-CN" altLang="en-US" dirty="0">
                    <a:solidFill>
                      <a:srgbClr val="00355C"/>
                    </a:solidFill>
                  </a:rPr>
                  <a:t>第一阶段</a:t>
                </a:r>
                <a:r>
                  <a:rPr lang="en-US" altLang="zh-CN" dirty="0">
                    <a:solidFill>
                      <a:srgbClr val="00355C"/>
                    </a:solidFill>
                  </a:rPr>
                  <a:t>—</a:t>
                </a:r>
                <a:r>
                  <a:rPr lang="zh-CN" altLang="en-US" dirty="0">
                    <a:solidFill>
                      <a:srgbClr val="00355C"/>
                    </a:solidFill>
                  </a:rPr>
                  <a:t>需求分析</a:t>
                </a:r>
                <a:endParaRPr lang="zh-CN" altLang="en-US" dirty="0">
                  <a:solidFill>
                    <a:srgbClr val="00355C"/>
                  </a:solidFill>
                </a:endParaRPr>
              </a:p>
            </p:txBody>
          </p:sp>
        </p:grpSp>
        <p:grpSp>
          <p:nvGrpSpPr>
            <p:cNvPr id="39" name="组合 38"/>
            <p:cNvGrpSpPr/>
            <p:nvPr/>
          </p:nvGrpSpPr>
          <p:grpSpPr>
            <a:xfrm>
              <a:off x="6117865" y="2108108"/>
              <a:ext cx="4032361" cy="1582998"/>
              <a:chOff x="8031185" y="3743524"/>
              <a:chExt cx="2920316" cy="1582998"/>
            </a:xfrm>
          </p:grpSpPr>
          <p:sp>
            <p:nvSpPr>
              <p:cNvPr id="40" name="文本框 60"/>
              <p:cNvSpPr/>
              <p:nvPr/>
            </p:nvSpPr>
            <p:spPr>
              <a:xfrm>
                <a:off x="8041302" y="4228257"/>
                <a:ext cx="2910199" cy="10982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进行数据库系统的设计与实现，进行触发器与存储过程的完善</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41" name="文本框 40"/>
              <p:cNvSpPr txBox="1"/>
              <p:nvPr/>
            </p:nvSpPr>
            <p:spPr>
              <a:xfrm>
                <a:off x="8031185" y="3743524"/>
                <a:ext cx="1772836" cy="368300"/>
              </a:xfrm>
              <a:prstGeom prst="rect">
                <a:avLst/>
              </a:prstGeom>
              <a:noFill/>
            </p:spPr>
            <p:txBody>
              <a:bodyPr wrap="none" rtlCol="0">
                <a:spAutoFit/>
              </a:bodyPr>
              <a:lstStyle/>
              <a:p>
                <a:r>
                  <a:rPr lang="zh-CN" altLang="en-US" dirty="0">
                    <a:solidFill>
                      <a:srgbClr val="00355C"/>
                    </a:solidFill>
                  </a:rPr>
                  <a:t>第二阶段</a:t>
                </a:r>
                <a:r>
                  <a:rPr lang="en-US" altLang="zh-CN" dirty="0">
                    <a:solidFill>
                      <a:srgbClr val="00355C"/>
                    </a:solidFill>
                  </a:rPr>
                  <a:t>—</a:t>
                </a:r>
                <a:r>
                  <a:rPr lang="zh-CN" altLang="en-US" dirty="0">
                    <a:solidFill>
                      <a:srgbClr val="00355C"/>
                    </a:solidFill>
                  </a:rPr>
                  <a:t>数据库实现</a:t>
                </a:r>
                <a:endParaRPr lang="zh-CN" altLang="en-US" dirty="0">
                  <a:solidFill>
                    <a:srgbClr val="00355C"/>
                  </a:solidFill>
                </a:endParaRPr>
              </a:p>
            </p:txBody>
          </p:sp>
        </p:grpSp>
        <p:grpSp>
          <p:nvGrpSpPr>
            <p:cNvPr id="42" name="组合 41"/>
            <p:cNvGrpSpPr/>
            <p:nvPr/>
          </p:nvGrpSpPr>
          <p:grpSpPr>
            <a:xfrm>
              <a:off x="6453969" y="3111863"/>
              <a:ext cx="4020930" cy="2821648"/>
              <a:chOff x="8031185" y="3743524"/>
              <a:chExt cx="2912038" cy="2821648"/>
            </a:xfrm>
          </p:grpSpPr>
          <p:sp>
            <p:nvSpPr>
              <p:cNvPr id="43" name="文本框 60"/>
              <p:cNvSpPr/>
              <p:nvPr/>
            </p:nvSpPr>
            <p:spPr>
              <a:xfrm>
                <a:off x="8033024" y="4179362"/>
                <a:ext cx="2910199" cy="238581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通过前后端技术进行相应功能模块的实现，通过使用反馈来调整整体结构。</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46" name="文本框 45"/>
              <p:cNvSpPr txBox="1"/>
              <p:nvPr/>
            </p:nvSpPr>
            <p:spPr>
              <a:xfrm>
                <a:off x="8031185" y="3743524"/>
                <a:ext cx="1772836" cy="368300"/>
              </a:xfrm>
              <a:prstGeom prst="rect">
                <a:avLst/>
              </a:prstGeom>
              <a:noFill/>
            </p:spPr>
            <p:txBody>
              <a:bodyPr wrap="none" rtlCol="0">
                <a:spAutoFit/>
              </a:bodyPr>
              <a:lstStyle/>
              <a:p>
                <a:r>
                  <a:rPr lang="zh-CN" altLang="en-US" dirty="0">
                    <a:solidFill>
                      <a:srgbClr val="00355C"/>
                    </a:solidFill>
                  </a:rPr>
                  <a:t>第三阶段</a:t>
                </a:r>
                <a:r>
                  <a:rPr lang="en-US" altLang="zh-CN" dirty="0">
                    <a:solidFill>
                      <a:srgbClr val="00355C"/>
                    </a:solidFill>
                  </a:rPr>
                  <a:t>—</a:t>
                </a:r>
                <a:r>
                  <a:rPr lang="zh-CN" altLang="en-US" dirty="0">
                    <a:solidFill>
                      <a:srgbClr val="00355C"/>
                    </a:solidFill>
                  </a:rPr>
                  <a:t>前后端实现</a:t>
                </a:r>
                <a:endParaRPr lang="zh-CN" altLang="en-US" dirty="0">
                  <a:solidFill>
                    <a:srgbClr val="00355C"/>
                  </a:solidFill>
                </a:endParaRPr>
              </a:p>
            </p:txBody>
          </p:sp>
        </p:grpSp>
        <p:grpSp>
          <p:nvGrpSpPr>
            <p:cNvPr id="47" name="组合 46"/>
            <p:cNvGrpSpPr/>
            <p:nvPr/>
          </p:nvGrpSpPr>
          <p:grpSpPr>
            <a:xfrm>
              <a:off x="6117864" y="4115617"/>
              <a:ext cx="4018391" cy="830060"/>
              <a:chOff x="8031184" y="3743524"/>
              <a:chExt cx="2910199" cy="830060"/>
            </a:xfrm>
          </p:grpSpPr>
          <p:sp>
            <p:nvSpPr>
              <p:cNvPr id="48" name="文本框 60"/>
              <p:cNvSpPr/>
              <p:nvPr/>
            </p:nvSpPr>
            <p:spPr>
              <a:xfrm>
                <a:off x="8031184" y="4041567"/>
                <a:ext cx="2910199" cy="53201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完整实现整个系统，进行功能补充与完善，以及完善对错误的覆盖与处理，进行整体优化</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49" name="文本框 48"/>
              <p:cNvSpPr txBox="1"/>
              <p:nvPr/>
            </p:nvSpPr>
            <p:spPr>
              <a:xfrm>
                <a:off x="8031185" y="3743524"/>
                <a:ext cx="2103950" cy="368300"/>
              </a:xfrm>
              <a:prstGeom prst="rect">
                <a:avLst/>
              </a:prstGeom>
              <a:noFill/>
            </p:spPr>
            <p:txBody>
              <a:bodyPr wrap="none" rtlCol="0">
                <a:spAutoFit/>
              </a:bodyPr>
              <a:lstStyle/>
              <a:p>
                <a:r>
                  <a:rPr lang="zh-CN" altLang="en-US" dirty="0">
                    <a:solidFill>
                      <a:srgbClr val="00355C"/>
                    </a:solidFill>
                  </a:rPr>
                  <a:t>第四阶段</a:t>
                </a:r>
                <a:r>
                  <a:rPr lang="en-US" altLang="zh-CN" dirty="0">
                    <a:solidFill>
                      <a:srgbClr val="00355C"/>
                    </a:solidFill>
                  </a:rPr>
                  <a:t>—</a:t>
                </a:r>
                <a:r>
                  <a:rPr lang="zh-CN" altLang="en-US" dirty="0">
                    <a:solidFill>
                      <a:srgbClr val="00355C"/>
                    </a:solidFill>
                  </a:rPr>
                  <a:t>系统实现及优化</a:t>
                </a:r>
                <a:endParaRPr lang="zh-CN" altLang="en-US" dirty="0">
                  <a:solidFill>
                    <a:srgbClr val="00355C"/>
                  </a:solidFill>
                </a:endParaRPr>
              </a:p>
            </p:txBody>
          </p:sp>
        </p:grpSp>
        <p:grpSp>
          <p:nvGrpSpPr>
            <p:cNvPr id="50" name="组合 49"/>
            <p:cNvGrpSpPr/>
            <p:nvPr/>
          </p:nvGrpSpPr>
          <p:grpSpPr>
            <a:xfrm>
              <a:off x="5551788" y="5119371"/>
              <a:ext cx="4018391" cy="851128"/>
              <a:chOff x="8031184" y="3743524"/>
              <a:chExt cx="2910199" cy="851128"/>
            </a:xfrm>
          </p:grpSpPr>
          <p:sp>
            <p:nvSpPr>
              <p:cNvPr id="51" name="文本框 60"/>
              <p:cNvSpPr/>
              <p:nvPr/>
            </p:nvSpPr>
            <p:spPr>
              <a:xfrm>
                <a:off x="8031184" y="4041567"/>
                <a:ext cx="2910199" cy="55308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通过本次整体结构设计与实现，总结本次合作过程中出现的问题以及解决</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52" name="文本框 51"/>
              <p:cNvSpPr txBox="1"/>
              <p:nvPr/>
            </p:nvSpPr>
            <p:spPr>
              <a:xfrm>
                <a:off x="8031185" y="3743524"/>
                <a:ext cx="2093832" cy="368300"/>
              </a:xfrm>
              <a:prstGeom prst="rect">
                <a:avLst/>
              </a:prstGeom>
              <a:noFill/>
            </p:spPr>
            <p:txBody>
              <a:bodyPr wrap="none" rtlCol="0">
                <a:spAutoFit/>
              </a:bodyPr>
              <a:lstStyle/>
              <a:p>
                <a:r>
                  <a:rPr lang="zh-CN" altLang="en-US" dirty="0">
                    <a:solidFill>
                      <a:srgbClr val="00355C"/>
                    </a:solidFill>
                  </a:rPr>
                  <a:t>第五阶段</a:t>
                </a:r>
                <a:r>
                  <a:rPr lang="en-US" altLang="zh-CN" dirty="0">
                    <a:solidFill>
                      <a:srgbClr val="00355C"/>
                    </a:solidFill>
                  </a:rPr>
                  <a:t>—</a:t>
                </a:r>
                <a:r>
                  <a:rPr lang="zh-CN" altLang="en-US" dirty="0">
                    <a:solidFill>
                      <a:srgbClr val="00355C"/>
                    </a:solidFill>
                  </a:rPr>
                  <a:t>文档及</a:t>
                </a:r>
                <a:r>
                  <a:rPr lang="en-US" altLang="zh-CN" dirty="0">
                    <a:solidFill>
                      <a:srgbClr val="00355C"/>
                    </a:solidFill>
                  </a:rPr>
                  <a:t>PPT</a:t>
                </a:r>
                <a:r>
                  <a:rPr lang="zh-CN" altLang="en-US" dirty="0">
                    <a:solidFill>
                      <a:srgbClr val="00355C"/>
                    </a:solidFill>
                  </a:rPr>
                  <a:t>撰写</a:t>
                </a:r>
                <a:endParaRPr lang="zh-CN" altLang="en-US" dirty="0">
                  <a:solidFill>
                    <a:srgbClr val="00355C"/>
                  </a:solidFill>
                </a:endParaRPr>
              </a:p>
            </p:txBody>
          </p:sp>
        </p:grpSp>
      </p:gr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sp>
        <p:nvSpPr>
          <p:cNvPr id="70" name="文本框 69"/>
          <p:cNvSpPr txBox="1"/>
          <p:nvPr/>
        </p:nvSpPr>
        <p:spPr>
          <a:xfrm>
            <a:off x="5273483" y="3301688"/>
            <a:ext cx="2926080" cy="645160"/>
          </a:xfrm>
          <a:prstGeom prst="rect">
            <a:avLst/>
          </a:prstGeom>
          <a:noFill/>
        </p:spPr>
        <p:txBody>
          <a:bodyPr wrap="none" rtlCol="0">
            <a:spAutoFit/>
          </a:bodyPr>
          <a:lstStyle/>
          <a:p>
            <a:r>
              <a:rPr lang="zh-CN" altLang="en-US" sz="3600" dirty="0"/>
              <a:t>系统功能展示</a:t>
            </a:r>
            <a:endParaRPr lang="zh-CN" altLang="en-US" sz="3600" dirty="0"/>
          </a:p>
        </p:txBody>
      </p:sp>
      <p:sp>
        <p:nvSpPr>
          <p:cNvPr id="8" name="文本框 7"/>
          <p:cNvSpPr txBox="1"/>
          <p:nvPr/>
        </p:nvSpPr>
        <p:spPr>
          <a:xfrm>
            <a:off x="5309711" y="2442419"/>
            <a:ext cx="2854325" cy="922020"/>
          </a:xfrm>
          <a:prstGeom prst="rect">
            <a:avLst/>
          </a:prstGeom>
          <a:noFill/>
        </p:spPr>
        <p:txBody>
          <a:bodyPr wrap="none" rtlCol="0">
            <a:spAutoFit/>
          </a:bodyPr>
          <a:lstStyle/>
          <a:p>
            <a:r>
              <a:rPr lang="en-US" altLang="zh-CN" sz="5400" dirty="0">
                <a:solidFill>
                  <a:srgbClr val="FECC3C"/>
                </a:solidFill>
              </a:rPr>
              <a:t>PAET 02</a:t>
            </a:r>
            <a:endParaRPr lang="zh-CN" altLang="en-US" sz="5400" dirty="0">
              <a:solidFill>
                <a:srgbClr val="FECC3C"/>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98600" y="775335"/>
            <a:ext cx="1783080" cy="368300"/>
          </a:xfrm>
          <a:prstGeom prst="rect">
            <a:avLst/>
          </a:prstGeom>
          <a:noFill/>
        </p:spPr>
        <p:txBody>
          <a:bodyPr wrap="none" rtlCol="0" anchor="t">
            <a:spAutoFit/>
          </a:bodyPr>
          <a:p>
            <a:r>
              <a:rPr lang="zh-CN" altLang="en-US"/>
              <a:t>登录</a:t>
            </a:r>
            <a:r>
              <a:rPr lang="zh-CN" altLang="en-US"/>
              <a:t>和注册功能</a:t>
            </a:r>
            <a:endParaRPr lang="zh-CN" altLang="en-US"/>
          </a:p>
        </p:txBody>
      </p:sp>
      <p:sp>
        <p:nvSpPr>
          <p:cNvPr id="5" name="文本框 4"/>
          <p:cNvSpPr txBox="1"/>
          <p:nvPr/>
        </p:nvSpPr>
        <p:spPr>
          <a:xfrm>
            <a:off x="1498600" y="1412240"/>
            <a:ext cx="9540875" cy="645160"/>
          </a:xfrm>
          <a:prstGeom prst="rect">
            <a:avLst/>
          </a:prstGeom>
          <a:noFill/>
        </p:spPr>
        <p:txBody>
          <a:bodyPr wrap="square" rtlCol="0">
            <a:spAutoFit/>
          </a:bodyPr>
          <a:p>
            <a:r>
              <a:rPr lang="zh-CN" altLang="en-US"/>
              <a:t>用户输入基本信息（借阅证号</a:t>
            </a:r>
            <a:r>
              <a:rPr lang="en-US" altLang="zh-CN"/>
              <a:t>888888</a:t>
            </a:r>
            <a:r>
              <a:rPr lang="zh-CN" altLang="en-US"/>
              <a:t>，密码</a:t>
            </a:r>
            <a:r>
              <a:rPr lang="en-US" altLang="zh-CN"/>
              <a:t>888888</a:t>
            </a:r>
            <a:r>
              <a:rPr lang="zh-CN" altLang="en-US"/>
              <a:t>），保证借阅证号不重复即可跳转到登录页面</a:t>
            </a:r>
            <a:r>
              <a:rPr lang="zh-CN" altLang="en-US"/>
              <a:t>进行登录</a:t>
            </a:r>
            <a:endParaRPr lang="zh-CN" altLang="en-US"/>
          </a:p>
        </p:txBody>
      </p:sp>
      <p:pic>
        <p:nvPicPr>
          <p:cNvPr id="9" name="图片 8"/>
          <p:cNvPicPr>
            <a:picLocks noChangeAspect="1"/>
          </p:cNvPicPr>
          <p:nvPr/>
        </p:nvPicPr>
        <p:blipFill>
          <a:blip r:embed="rId1"/>
          <a:stretch>
            <a:fillRect/>
          </a:stretch>
        </p:blipFill>
        <p:spPr>
          <a:xfrm>
            <a:off x="1315085" y="2049145"/>
            <a:ext cx="4450080" cy="3801110"/>
          </a:xfrm>
          <a:prstGeom prst="rect">
            <a:avLst/>
          </a:prstGeom>
        </p:spPr>
      </p:pic>
      <p:pic>
        <p:nvPicPr>
          <p:cNvPr id="10" name="图片 9"/>
          <p:cNvPicPr>
            <a:picLocks noChangeAspect="1"/>
          </p:cNvPicPr>
          <p:nvPr/>
        </p:nvPicPr>
        <p:blipFill>
          <a:blip r:embed="rId2"/>
          <a:stretch>
            <a:fillRect/>
          </a:stretch>
        </p:blipFill>
        <p:spPr>
          <a:xfrm>
            <a:off x="6313805" y="2049145"/>
            <a:ext cx="4726305" cy="3808730"/>
          </a:xfrm>
          <a:prstGeom prst="rect">
            <a:avLst/>
          </a:prstGeom>
        </p:spPr>
      </p:pic>
    </p:spTree>
  </p:cSld>
  <p:clrMapOvr>
    <a:masterClrMapping/>
  </p:clrMapOvr>
</p:sld>
</file>

<file path=ppt/tags/tag1.xml><?xml version="1.0" encoding="utf-8"?>
<p:tagLst xmlns:p="http://schemas.openxmlformats.org/presentationml/2006/main">
  <p:tag name="COMMONDATA" val="eyJjb3VudCI6NywiaGRpZCI6IjEyNmUyYjY3ZDVlODAwOWM1MjExYmMyOTMzMzM3YTdmIiwidXNlckNvdW50IjozfQ=="/>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7C15D"/>
      </a:accent4>
      <a:accent5>
        <a:srgbClr val="5B9BD5"/>
      </a:accent5>
      <a:accent6>
        <a:srgbClr val="70AD47"/>
      </a:accent6>
      <a:hlink>
        <a:srgbClr val="0563C1"/>
      </a:hlink>
      <a:folHlink>
        <a:srgbClr val="954F72"/>
      </a:folHlink>
    </a:clrScheme>
    <a:fontScheme name="自定义 2">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187C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2384</Words>
  <Application>WPS 演示</Application>
  <PresentationFormat>宽屏</PresentationFormat>
  <Paragraphs>157</Paragraphs>
  <Slides>21</Slides>
  <Notes>0</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Arial</vt:lpstr>
      <vt:lpstr>宋体</vt:lpstr>
      <vt:lpstr>Wingdings</vt:lpstr>
      <vt:lpstr>思源黑体 CN Bold</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M19162</dc:creator>
  <cp:lastModifiedBy>ζั͡ ั͡别 ั͡寒 ั͡✾</cp:lastModifiedBy>
  <cp:revision>115</cp:revision>
  <dcterms:created xsi:type="dcterms:W3CDTF">2022-06-07T07:57:00Z</dcterms:created>
  <dcterms:modified xsi:type="dcterms:W3CDTF">2022-06-25T09:56:04Z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KSOTemplateUUID">
    <vt:lpwstr>v1.0_mb_yLpHW7NDqDQGI0dhjKS5eg==</vt:lpwstr>
  </property>
  <property fmtid="{D5CDD505-2E9C-101B-9397-08002B2CF9AE}" pid="4" name="ICV">
    <vt:lpwstr>8E3444DB176241FF90B8CBB19974F0DD</vt:lpwstr>
  </property>
</Properties>
</file>